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62" r:id="rId3"/>
    <p:sldId id="267" r:id="rId4"/>
    <p:sldId id="265" r:id="rId5"/>
    <p:sldId id="257" r:id="rId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2837"/>
    <a:srgbClr val="9304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59549252771972"/>
          <c:y val="3.6164665452029163E-2"/>
          <c:w val="0.46555057849911619"/>
          <c:h val="0.816044100153168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выполнения работы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1">
                  <c:v>план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65</c:v>
                </c:pt>
                <c:pt idx="2">
                  <c:v>55</c:v>
                </c:pt>
                <c:pt idx="3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E9-47B5-870C-467DB2B1A33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1">
                  <c:v>план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3</c:v>
                </c:pt>
                <c:pt idx="2">
                  <c:v>3</c:v>
                </c:pt>
                <c:pt idx="3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E9-47B5-870C-467DB2B1A33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97160000"/>
        <c:axId val="396547008"/>
      </c:barChart>
      <c:catAx>
        <c:axId val="397160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6547008"/>
        <c:crosses val="autoZero"/>
        <c:auto val="1"/>
        <c:lblAlgn val="ctr"/>
        <c:lblOffset val="100"/>
        <c:noMultiLvlLbl val="0"/>
      </c:catAx>
      <c:valAx>
        <c:axId val="396547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16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59549252771972"/>
          <c:y val="3.6164665452029163E-2"/>
          <c:w val="0.46555057849911619"/>
          <c:h val="0.816044100153168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выполнения работы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1">
                  <c:v>план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36</c:v>
                </c:pt>
                <c:pt idx="2">
                  <c:v>29</c:v>
                </c:pt>
                <c:pt idx="3">
                  <c:v>32.299999999999997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E9-47B5-870C-467DB2B1A33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балл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1">
                  <c:v>план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3</c:v>
                </c:pt>
                <c:pt idx="2">
                  <c:v>2.9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E9-47B5-870C-467DB2B1A33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96510776"/>
        <c:axId val="396685424"/>
      </c:barChart>
      <c:catAx>
        <c:axId val="3965107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6685424"/>
        <c:crosses val="autoZero"/>
        <c:auto val="1"/>
        <c:lblAlgn val="ctr"/>
        <c:lblOffset val="100"/>
        <c:noMultiLvlLbl val="0"/>
      </c:catAx>
      <c:valAx>
        <c:axId val="396685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6510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выполнения работы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1">
                  <c:v>план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40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E9-47B5-870C-467DB2B1A336}"/>
            </c:ext>
          </c:extLst>
        </c:ser>
        <c:ser>
          <c:idx val="1"/>
          <c:order val="1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1">
                  <c:v>план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Лист1!$C$5:$C$5</c:f>
              <c:numCache>
                <c:formatCode>General</c:formatCode>
                <c:ptCount val="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E9-47B5-870C-467DB2B1A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397218352"/>
        <c:axId val="397218744"/>
      </c:barChart>
      <c:catAx>
        <c:axId val="397218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218744"/>
        <c:crosses val="autoZero"/>
        <c:auto val="1"/>
        <c:lblAlgn val="ctr"/>
        <c:lblOffset val="100"/>
        <c:noMultiLvlLbl val="0"/>
      </c:catAx>
      <c:valAx>
        <c:axId val="397218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9721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8324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6413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2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43963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2395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73757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13017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2196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C63F59FA-4008-B69F-DDDD-D0E7BE7766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8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81160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3098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2770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9277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410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196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6718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C1F1-26C4-4172-9B9C-25E3323FD759}" type="datetimeFigureOut">
              <a:rPr lang="x-none" smtClean="0"/>
              <a:pPr/>
              <a:t>03.12.2023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A1A378-D246-4439-BF5A-B267547F6B87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EAA2B4AF-93C9-5C1B-B111-89D35581A7E2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1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A2564B-6035-AB02-5B0E-A8839F84F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2865" y="152400"/>
            <a:ext cx="6881091" cy="257191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  <a:latin typeface="+mn-lt"/>
              </a:rPr>
              <a:t>Итоги проекта</a:t>
            </a:r>
            <a:br>
              <a:rPr lang="ru-RU" sz="6000" dirty="0" smtClean="0">
                <a:solidFill>
                  <a:schemeClr val="tx1"/>
                </a:solidFill>
                <a:latin typeface="+mn-lt"/>
              </a:rPr>
            </a:br>
            <a:r>
              <a:rPr lang="ru-RU" sz="6000" dirty="0" smtClean="0">
                <a:solidFill>
                  <a:schemeClr val="tx1"/>
                </a:solidFill>
                <a:latin typeface="+mn-lt"/>
              </a:rPr>
              <a:t>«Мероприятие 21»</a:t>
            </a:r>
            <a:endParaRPr lang="x-none" sz="6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4C6FF29-5A98-E6EF-BDAC-A015374FD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0095" y="4368750"/>
            <a:ext cx="5303982" cy="2489250"/>
          </a:xfrm>
        </p:spPr>
        <p:txBody>
          <a:bodyPr>
            <a:normAutofit/>
          </a:bodyPr>
          <a:lstStyle/>
          <a:p>
            <a:r>
              <a:rPr lang="ru-RU" b="0" dirty="0"/>
              <a:t>МБОУ </a:t>
            </a:r>
            <a:r>
              <a:rPr lang="ru-RU" b="0" dirty="0" smtClean="0"/>
              <a:t>СШ </a:t>
            </a:r>
            <a:r>
              <a:rPr lang="ru-RU" b="0" dirty="0" err="1" smtClean="0"/>
              <a:t>с.Троекурово</a:t>
            </a:r>
            <a:r>
              <a:rPr lang="ru-RU" b="0" dirty="0" smtClean="0"/>
              <a:t> </a:t>
            </a:r>
          </a:p>
          <a:p>
            <a:endParaRPr lang="ru-RU" b="0" dirty="0" smtClean="0"/>
          </a:p>
          <a:p>
            <a:r>
              <a:rPr lang="ru-RU" b="0" dirty="0" smtClean="0"/>
              <a:t>Директор Еремин Ф.Н.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16678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9127" y="332869"/>
            <a:ext cx="9656618" cy="6966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% </a:t>
            </a:r>
            <a:r>
              <a:rPr lang="ru-RU" dirty="0"/>
              <a:t>выполнения экзаменационной работы по </a:t>
            </a:r>
            <a:r>
              <a:rPr lang="ru-RU" dirty="0" smtClean="0"/>
              <a:t>русскому языку </a:t>
            </a:r>
            <a:r>
              <a:rPr lang="ru-RU" dirty="0"/>
              <a:t>в рамках </a:t>
            </a:r>
            <a:r>
              <a:rPr lang="ru-RU" dirty="0" smtClean="0"/>
              <a:t>ГИА-9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066627"/>
              </p:ext>
            </p:extLst>
          </p:nvPr>
        </p:nvGraphicFramePr>
        <p:xfrm>
          <a:off x="1724297" y="1436914"/>
          <a:ext cx="8098972" cy="349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63235" y="5567691"/>
            <a:ext cx="77308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показателя «% выполнения экзаменационной работы по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русскому языку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рамках ГИА» в 9х классах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находиться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достаточном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уровне с положительной динамикой.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9127" y="332869"/>
            <a:ext cx="9656618" cy="6966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% </a:t>
            </a:r>
            <a:r>
              <a:rPr lang="ru-RU" dirty="0"/>
              <a:t>выполнения экзаменационной работы по математике в рамках </a:t>
            </a:r>
            <a:r>
              <a:rPr lang="ru-RU" dirty="0" smtClean="0"/>
              <a:t>ГИА-9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145826"/>
              </p:ext>
            </p:extLst>
          </p:nvPr>
        </p:nvGraphicFramePr>
        <p:xfrm>
          <a:off x="1724297" y="1436914"/>
          <a:ext cx="8098972" cy="3499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63235" y="5567691"/>
            <a:ext cx="77308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показателя «% выполнения экзаменационной работы по математике в рамках ГИА» в 9х классах продолжает находиться на критическом  уровне с положительной динамикой.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70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9127" y="332869"/>
            <a:ext cx="9656618" cy="6966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% </a:t>
            </a:r>
            <a:r>
              <a:rPr lang="ru-RU" dirty="0"/>
              <a:t>выполнения экзаменационной работы по </a:t>
            </a:r>
            <a:r>
              <a:rPr lang="ru-RU" dirty="0" smtClean="0"/>
              <a:t>математике в </a:t>
            </a:r>
            <a:r>
              <a:rPr lang="ru-RU" dirty="0"/>
              <a:t>рамках </a:t>
            </a:r>
            <a:r>
              <a:rPr lang="ru-RU" dirty="0" smtClean="0"/>
              <a:t>ГИА-11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187422"/>
              </p:ext>
            </p:extLst>
          </p:nvPr>
        </p:nvGraphicFramePr>
        <p:xfrm>
          <a:off x="609600" y="1600201"/>
          <a:ext cx="9956800" cy="3830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01781" y="572439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показателя «% выполнения экзаменационной работы </a:t>
            </a:r>
            <a:r>
              <a:rPr lang="ru-RU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математике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рамках ГИА» в 11 классах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определён так как в данные годы сдавалась базовая математика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02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B0ABDC-9328-850F-0197-C938031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4388" y="609600"/>
            <a:ext cx="5729613" cy="1320800"/>
          </a:xfrm>
        </p:spPr>
        <p:txBody>
          <a:bodyPr/>
          <a:lstStyle/>
          <a:p>
            <a:r>
              <a:rPr lang="ru-RU" dirty="0" smtClean="0"/>
              <a:t>Направления работы</a:t>
            </a:r>
            <a:endParaRPr lang="x-none" dirty="0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>
          <a:xfrm>
            <a:off x="677334" y="2160589"/>
            <a:ext cx="10051626" cy="38807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Совершенствование предметных и общепедагогических компетенций учителей русского языка и математики</a:t>
            </a:r>
          </a:p>
          <a:p>
            <a:r>
              <a:rPr lang="ru-RU" sz="2800" dirty="0" smtClean="0"/>
              <a:t>Использование анализа результатов ГИА 2023 года при выработке мероприятий по повышению результатов участников государственной итоговой аттестации</a:t>
            </a:r>
          </a:p>
          <a:p>
            <a:r>
              <a:rPr lang="ru-RU" sz="2800" dirty="0" smtClean="0"/>
              <a:t>Психологическое сопровождение участников ГИА</a:t>
            </a:r>
          </a:p>
          <a:p>
            <a:r>
              <a:rPr lang="ru-RU" sz="2800" dirty="0" smtClean="0"/>
              <a:t> Работа с родителями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6046080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937</TotalTime>
  <Words>146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Грань</vt:lpstr>
      <vt:lpstr>Итоги проекта «Мероприятие 21»</vt:lpstr>
      <vt:lpstr>% выполнения экзаменационной работы по русскому языку в рамках ГИА-9</vt:lpstr>
      <vt:lpstr>% выполнения экзаменационной работы по математике в рамках ГИА-9</vt:lpstr>
      <vt:lpstr>% выполнения экзаменационной работы по математике в рамках ГИА-11</vt:lpstr>
      <vt:lpstr>Направления работы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KK</cp:lastModifiedBy>
  <cp:revision>29</cp:revision>
  <dcterms:created xsi:type="dcterms:W3CDTF">2023-02-03T10:10:53Z</dcterms:created>
  <dcterms:modified xsi:type="dcterms:W3CDTF">2023-12-03T07:52:53Z</dcterms:modified>
</cp:coreProperties>
</file>