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8"/>
  </p:notesMasterIdLst>
  <p:sldIdLst>
    <p:sldId id="280" r:id="rId2"/>
    <p:sldId id="281" r:id="rId3"/>
    <p:sldId id="284" r:id="rId4"/>
    <p:sldId id="285" r:id="rId5"/>
    <p:sldId id="287" r:id="rId6"/>
    <p:sldId id="288" r:id="rId7"/>
    <p:sldId id="289" r:id="rId8"/>
    <p:sldId id="290" r:id="rId9"/>
    <p:sldId id="291" r:id="rId10"/>
    <p:sldId id="259" r:id="rId11"/>
    <p:sldId id="292" r:id="rId12"/>
    <p:sldId id="293" r:id="rId13"/>
    <p:sldId id="270" r:id="rId14"/>
    <p:sldId id="273" r:id="rId15"/>
    <p:sldId id="308" r:id="rId16"/>
    <p:sldId id="275" r:id="rId17"/>
    <p:sldId id="294" r:id="rId18"/>
    <p:sldId id="295" r:id="rId19"/>
    <p:sldId id="261" r:id="rId20"/>
    <p:sldId id="267" r:id="rId21"/>
    <p:sldId id="306" r:id="rId22"/>
    <p:sldId id="278" r:id="rId23"/>
    <p:sldId id="309" r:id="rId24"/>
    <p:sldId id="310" r:id="rId25"/>
    <p:sldId id="304" r:id="rId26"/>
    <p:sldId id="30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12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4B424-77C4-4C23-ACAE-5CFEA6828263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2613B-A663-42A2-A072-2D71E5077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3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613B-A663-42A2-A072-2D71E5077BF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C69AB73-0EFB-46BB-8880-716F7ABB11EA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B73-0EFB-46BB-8880-716F7ABB11EA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B73-0EFB-46BB-8880-716F7ABB11EA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69AB73-0EFB-46BB-8880-716F7ABB11EA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C69AB73-0EFB-46BB-8880-716F7ABB11EA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B73-0EFB-46BB-8880-716F7ABB11EA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B73-0EFB-46BB-8880-716F7ABB11EA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69AB73-0EFB-46BB-8880-716F7ABB11EA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B73-0EFB-46BB-8880-716F7ABB11EA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69AB73-0EFB-46BB-8880-716F7ABB11EA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69AB73-0EFB-46BB-8880-716F7ABB11EA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C69AB73-0EFB-46BB-8880-716F7ABB11EA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izvmor.ru/img/x1-p6_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vladoblgaz.ru/uploads/image/Pozdravleniya/edinstvo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ma-ko.ru/Image/4nov/4-nov4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toropets.ru/wp-content/uploads/2009/10/081009-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www.ma-ko.ru/Image/4nov/4-nov4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ru/2/21/%D0%92%D0%BE%D0%B7%D0%B7%D0%B2%D0%B0%D0%BD%D0%B8%D0%B5-%D0%9C%D0%B8%D0%BD%D0%B8%D0%BD%D0%B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knigaplus.ru/sale/bimages/19971/19971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124744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НОЯБРЯ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НАРОДНОГО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ЕДИНСТВА</a:t>
            </a:r>
          </a:p>
        </p:txBody>
      </p:sp>
      <p:pic>
        <p:nvPicPr>
          <p:cNvPr id="7" name="Picture 2" descr="J:\253ff4de-a6d1-470a-8e7c-c693764228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000504"/>
            <a:ext cx="4233162" cy="2542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J:\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71842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15140" y="6211669"/>
            <a:ext cx="2428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 ополчения.  1612г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04664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>
                <a:latin typeface="Monotype Corsiva" pitchFamily="66" charset="0"/>
              </a:rPr>
              <a:t>Так и случилось! </a:t>
            </a:r>
            <a:r>
              <a:rPr lang="ru-RU" sz="2800" dirty="0">
                <a:latin typeface="Monotype Corsiva" pitchFamily="66" charset="0"/>
              </a:rPr>
              <a:t>Вся Русская земля встала против захватчиков и предателей. Начались бои за Москву. Князь Пожарский оказался талантливым полководцем. А Козьма Минин, не жалея жизни, сражался под стенами столицы, как простой ратник. </a:t>
            </a:r>
          </a:p>
        </p:txBody>
      </p:sp>
      <p:pic>
        <p:nvPicPr>
          <p:cNvPr id="4" name="Picture 6" descr="Картинка 36 из 21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496"/>
            <a:ext cx="6350367" cy="367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643314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 Два месяца </a:t>
            </a:r>
            <a:r>
              <a:rPr lang="ru-RU" sz="2800" dirty="0">
                <a:latin typeface="Monotype Corsiva" pitchFamily="66" charset="0"/>
              </a:rPr>
              <a:t>осаждал Москву Пожарский. Вскоре поляки сдались, Пожарский с торжеством вступил в город</a:t>
            </a:r>
            <a:r>
              <a:rPr lang="ru-RU" sz="2800" dirty="0">
                <a:solidFill>
                  <a:srgbClr val="C00000"/>
                </a:solidFill>
                <a:latin typeface="Monotype Corsiva" pitchFamily="66" charset="0"/>
              </a:rPr>
              <a:t>. </a:t>
            </a: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4 ноября </a:t>
            </a:r>
            <a:r>
              <a:rPr lang="ru-RU" sz="2800" b="1" dirty="0">
                <a:latin typeface="Monotype Corsiva" pitchFamily="66" charset="0"/>
              </a:rPr>
              <a:t>(22 октября по старому стилю) </a:t>
            </a: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1612 года</a:t>
            </a:r>
            <a:r>
              <a:rPr lang="ru-RU" sz="2800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800" dirty="0">
                <a:latin typeface="Monotype Corsiva" pitchFamily="66" charset="0"/>
              </a:rPr>
              <a:t>вражеское войско сдалось на милость победителей, ополчение во главе с Мининым и Пожарским взяло Китай-город. </a:t>
            </a:r>
          </a:p>
        </p:txBody>
      </p:sp>
      <p:pic>
        <p:nvPicPr>
          <p:cNvPr id="4" name="Picture 4" descr="955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404664"/>
            <a:ext cx="5627787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42844" y="428604"/>
            <a:ext cx="7772400" cy="60721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/>
              <a:t>	Князь Пожарский </a:t>
            </a:r>
          </a:p>
          <a:p>
            <a:pPr>
              <a:buNone/>
            </a:pPr>
            <a:r>
              <a:rPr lang="ru-RU" sz="2000" b="1" i="1" dirty="0" smtClean="0"/>
              <a:t>вступил в город </a:t>
            </a:r>
          </a:p>
          <a:p>
            <a:pPr>
              <a:buNone/>
            </a:pPr>
            <a:r>
              <a:rPr lang="ru-RU" sz="2000" b="1" i="1" dirty="0" smtClean="0"/>
              <a:t>с Казанскою иконой </a:t>
            </a:r>
          </a:p>
          <a:p>
            <a:pPr>
              <a:buNone/>
            </a:pPr>
            <a:r>
              <a:rPr lang="ru-RU" sz="2000" b="1" i="1" dirty="0" smtClean="0"/>
              <a:t>Божьей Матери. </a:t>
            </a:r>
          </a:p>
          <a:p>
            <a:pPr>
              <a:buNone/>
            </a:pPr>
            <a:r>
              <a:rPr lang="ru-RU" sz="2000" b="1" i="1" dirty="0" smtClean="0"/>
              <a:t>Командование польского </a:t>
            </a:r>
          </a:p>
          <a:p>
            <a:pPr>
              <a:buNone/>
            </a:pPr>
            <a:r>
              <a:rPr lang="ru-RU" sz="2000" b="1" i="1" dirty="0" smtClean="0"/>
              <a:t>гарнизона</a:t>
            </a:r>
          </a:p>
          <a:p>
            <a:pPr>
              <a:buNone/>
            </a:pPr>
            <a:r>
              <a:rPr lang="ru-RU" sz="2000" b="1" i="1" dirty="0" smtClean="0"/>
              <a:t> подписало капитуляцию.</a:t>
            </a:r>
          </a:p>
          <a:p>
            <a:pPr>
              <a:buNone/>
            </a:pPr>
            <a:endParaRPr lang="ru-RU" sz="2000" b="1" i="1" dirty="0"/>
          </a:p>
        </p:txBody>
      </p:sp>
      <p:pic>
        <p:nvPicPr>
          <p:cNvPr id="4" name="Picture 2" descr="J:\artlib_gallery-192371-b.jpg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</a:blip>
          <a:srcRect/>
          <a:stretch>
            <a:fillRect/>
          </a:stretch>
        </p:blipFill>
        <p:spPr bwMode="auto">
          <a:xfrm>
            <a:off x="4000496" y="214290"/>
            <a:ext cx="4833956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42844" y="1285860"/>
            <a:ext cx="3357563" cy="350043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smtClean="0">
                <a:latin typeface="Art Nouveau-Bistro" pitchFamily="2" charset="0"/>
              </a:rPr>
              <a:t> Икона </a:t>
            </a:r>
          </a:p>
          <a:p>
            <a:pPr algn="ctr">
              <a:buNone/>
            </a:pPr>
            <a:r>
              <a:rPr lang="ru-RU" sz="6000" b="1" dirty="0" smtClean="0">
                <a:latin typeface="Art Nouveau-Bistro" pitchFamily="2" charset="0"/>
              </a:rPr>
              <a:t> Казанской</a:t>
            </a:r>
          </a:p>
          <a:p>
            <a:pPr algn="ctr">
              <a:buNone/>
            </a:pPr>
            <a:r>
              <a:rPr lang="ru-RU" sz="6000" b="1" dirty="0" smtClean="0">
                <a:latin typeface="Art Nouveau-Bistro" pitchFamily="2" charset="0"/>
              </a:rPr>
              <a:t> Божьей</a:t>
            </a:r>
          </a:p>
          <a:p>
            <a:pPr algn="ctr">
              <a:buNone/>
            </a:pPr>
            <a:r>
              <a:rPr lang="ru-RU" sz="6000" b="1" dirty="0" smtClean="0">
                <a:latin typeface="Art Nouveau-Bistro" pitchFamily="2" charset="0"/>
              </a:rPr>
              <a:t> матери</a:t>
            </a:r>
            <a:endParaRPr lang="ru-RU" sz="6000" b="1" dirty="0">
              <a:latin typeface="Art Nouveau-Bistro" pitchFamily="2" charset="0"/>
            </a:endParaRPr>
          </a:p>
        </p:txBody>
      </p:sp>
      <p:pic>
        <p:nvPicPr>
          <p:cNvPr id="4" name="Picture 4" descr="J:\0_63916_1633f203_X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42852"/>
            <a:ext cx="4964199" cy="65722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0688"/>
            <a:ext cx="3995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Празднование Пресвятой Богородице, в честь Ее иконы, именуемой "Казанская", установлено 4 ноября в благодарность за избавление Москвы и всей России от нашествия поляков в 1612 году.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 descr="95627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3" y="332656"/>
            <a:ext cx="4699305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285728"/>
            <a:ext cx="5357818" cy="32242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i="1" dirty="0" smtClean="0"/>
              <a:t>В1649 году в честь знаменательного</a:t>
            </a:r>
          </a:p>
          <a:p>
            <a:pPr algn="ctr">
              <a:buNone/>
            </a:pPr>
            <a:r>
              <a:rPr lang="ru-RU" sz="2400" b="1" i="1" dirty="0" smtClean="0"/>
              <a:t> события 1612г. Царь Алексей</a:t>
            </a:r>
          </a:p>
          <a:p>
            <a:pPr algn="ctr">
              <a:buNone/>
            </a:pPr>
            <a:r>
              <a:rPr lang="ru-RU" sz="2400" b="1" i="1" dirty="0" smtClean="0"/>
              <a:t> Михайлович подписал указ,</a:t>
            </a:r>
          </a:p>
          <a:p>
            <a:pPr algn="ctr">
              <a:buNone/>
            </a:pPr>
            <a:r>
              <a:rPr lang="ru-RU" sz="2400" b="1" i="1" dirty="0" smtClean="0"/>
              <a:t> согласно которому церковный</a:t>
            </a:r>
          </a:p>
          <a:p>
            <a:pPr algn="ctr">
              <a:buNone/>
            </a:pPr>
            <a:r>
              <a:rPr lang="ru-RU" sz="2400" b="1" i="1" dirty="0" smtClean="0"/>
              <a:t> праздник приобретает статус </a:t>
            </a:r>
          </a:p>
          <a:p>
            <a:pPr algn="ctr">
              <a:buNone/>
            </a:pPr>
            <a:r>
              <a:rPr lang="ru-RU" sz="2400" b="1" i="1" dirty="0" smtClean="0"/>
              <a:t>Государственного.</a:t>
            </a:r>
          </a:p>
          <a:p>
            <a:pPr algn="ctr">
              <a:buNone/>
            </a:pPr>
            <a:r>
              <a:rPr lang="ru-RU" sz="2400" b="1" i="1" dirty="0" smtClean="0"/>
              <a:t> С приходом советской власти традиция отмечать освобождение Москвы прервалась и уступила место празднику</a:t>
            </a:r>
          </a:p>
          <a:p>
            <a:pPr algn="ctr">
              <a:buNone/>
            </a:pPr>
            <a:r>
              <a:rPr lang="ru-RU" sz="2400" b="1" i="1" dirty="0" smtClean="0"/>
              <a:t> 7 ноября.</a:t>
            </a:r>
            <a:endParaRPr lang="ru-RU" sz="2400" b="1" i="1" dirty="0"/>
          </a:p>
        </p:txBody>
      </p:sp>
      <p:pic>
        <p:nvPicPr>
          <p:cNvPr id="4" name="Picture 2" descr="J:\Aleksey_Mixailo_c103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195" y="0"/>
            <a:ext cx="4114805" cy="57630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428604"/>
            <a:ext cx="724715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Когда настали мирные времена, новый царь щедро наградил Минина и Пожарского. Но лучшей наградой стала память народная. Недаром памятник им стоит на Красной площади - в самом сердце России. А еще такой памятник установлен в Нижнем Новгороде. </a:t>
            </a:r>
            <a:endParaRPr lang="ru-RU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070b31f35a43dbfbd10ce0dd73c441c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114810" y="332656"/>
            <a:ext cx="6841566" cy="518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91385" y="5517232"/>
            <a:ext cx="63612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Князю</a:t>
            </a:r>
            <a:r>
              <a:rPr lang="ru-RU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Пожарскому и гражданину Минину благодарная Россия 1818 г.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429256" y="3714752"/>
            <a:ext cx="3429024" cy="2071687"/>
          </a:xfrm>
        </p:spPr>
        <p:txBody>
          <a:bodyPr>
            <a:normAutofit/>
          </a:bodyPr>
          <a:lstStyle/>
          <a:p>
            <a:r>
              <a:rPr lang="ru-RU" dirty="0" smtClean="0"/>
              <a:t>Памятник Минину в Нижнем Новгороде на площади Минину и Пожарскому</a:t>
            </a:r>
            <a:endParaRPr lang="ru-RU" dirty="0"/>
          </a:p>
        </p:txBody>
      </p:sp>
      <p:pic>
        <p:nvPicPr>
          <p:cNvPr id="5123" name="Picture 3" descr="J:\Monument_to_Kuzma_Minin_Nizhny_Novgor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728"/>
            <a:ext cx="4821887" cy="6429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980728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Ушли в историю года,</a:t>
            </a:r>
            <a:br>
              <a:rPr lang="ru-RU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Цари менялись и народы,</a:t>
            </a:r>
            <a:br>
              <a:rPr lang="ru-RU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 время смутное, невзгоды</a:t>
            </a:r>
            <a:br>
              <a:rPr lang="ru-RU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Русь не забудет никогда!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1096" y="4221088"/>
            <a:ext cx="61818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каком времени идёт речь?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J:\t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57166"/>
            <a:ext cx="3571900" cy="47149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628" y="5214950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«Тысячелетие  России» в Великом Новгороде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0098"/>
            <a:ext cx="4694402" cy="668024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Картинка 7 из 28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65560"/>
            <a:ext cx="3744416" cy="5374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220072" y="764704"/>
            <a:ext cx="2952328" cy="511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4 ноября с 2005 года отмечается как  "День народного единства".  Это вовсе не новый праздник, а возвращение к старой традиции. 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785786" y="428604"/>
            <a:ext cx="6643734" cy="55721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В День единства будем рядом,</a:t>
            </a:r>
          </a:p>
          <a:p>
            <a:pPr>
              <a:buNone/>
            </a:pPr>
            <a:r>
              <a:rPr lang="ru-RU" sz="2800" dirty="0" smtClean="0"/>
              <a:t>Будем вместе навсегда,</a:t>
            </a:r>
          </a:p>
          <a:p>
            <a:pPr>
              <a:buNone/>
            </a:pPr>
            <a:r>
              <a:rPr lang="ru-RU" sz="2800" dirty="0" smtClean="0"/>
              <a:t> Все народности России</a:t>
            </a:r>
          </a:p>
          <a:p>
            <a:pPr>
              <a:buNone/>
            </a:pPr>
            <a:r>
              <a:rPr lang="ru-RU" sz="2800" dirty="0" smtClean="0"/>
              <a:t>В дальних сёлах, городах!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Предков чтить, дела их помнить,</a:t>
            </a:r>
          </a:p>
          <a:p>
            <a:pPr>
              <a:buNone/>
            </a:pPr>
            <a:r>
              <a:rPr lang="ru-RU" sz="2800" dirty="0" smtClean="0"/>
              <a:t>Войн, конфликтов избегать,</a:t>
            </a:r>
          </a:p>
          <a:p>
            <a:pPr>
              <a:buNone/>
            </a:pPr>
            <a:r>
              <a:rPr lang="ru-RU" sz="2800" dirty="0" smtClean="0"/>
              <a:t>Чтобы счастьем жизнь наполнить,</a:t>
            </a:r>
          </a:p>
          <a:p>
            <a:pPr>
              <a:buNone/>
            </a:pPr>
            <a:r>
              <a:rPr lang="ru-RU" sz="2800" dirty="0" smtClean="0"/>
              <a:t>Чтоб под мирным небом спать.</a:t>
            </a:r>
            <a:endParaRPr lang="ru-RU" sz="2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285728"/>
            <a:ext cx="785814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ержаться вместе, любить и помогать друг другу, уметь искренне прощать обидчика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0" descr="Картинка 47 из 26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714752"/>
            <a:ext cx="3090616" cy="2858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4"/>
          <p:cNvSpPr txBox="1">
            <a:spLocks noChangeArrowheads="1"/>
          </p:cNvSpPr>
          <p:nvPr/>
        </p:nvSpPr>
        <p:spPr bwMode="auto">
          <a:xfrm>
            <a:off x="1331913" y="765175"/>
            <a:ext cx="65532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РЕЧЕВКА.</a:t>
            </a:r>
          </a:p>
          <a:p>
            <a:pPr algn="ctr">
              <a:spcBef>
                <a:spcPct val="50000"/>
              </a:spcBef>
            </a:pPr>
            <a:r>
              <a:rPr lang="ru-RU" sz="3200" b="1"/>
              <a:t>ГЛАВНОЕ – ВМЕСТЕ!</a:t>
            </a:r>
          </a:p>
          <a:p>
            <a:pPr algn="ctr">
              <a:spcBef>
                <a:spcPct val="50000"/>
              </a:spcBef>
            </a:pPr>
            <a:r>
              <a:rPr lang="ru-RU" sz="3200" b="1"/>
              <a:t>ГЛАВНОЕ – ДРУЖНО!</a:t>
            </a:r>
          </a:p>
          <a:p>
            <a:pPr algn="ctr">
              <a:spcBef>
                <a:spcPct val="50000"/>
              </a:spcBef>
            </a:pPr>
            <a:r>
              <a:rPr lang="ru-RU" sz="3200" b="1"/>
              <a:t>ГЛАВНОЕ – С СЕРДЦЕМ ГОРЯЩИМ В ГРУДИ!</a:t>
            </a:r>
          </a:p>
          <a:p>
            <a:pPr algn="ctr">
              <a:spcBef>
                <a:spcPct val="50000"/>
              </a:spcBef>
            </a:pPr>
            <a:r>
              <a:rPr lang="ru-RU" sz="3200" b="1"/>
              <a:t>НАМ РАВНОДУШИЕ НЕ НУЖНО!</a:t>
            </a:r>
          </a:p>
          <a:p>
            <a:pPr algn="ctr">
              <a:spcBef>
                <a:spcPct val="50000"/>
              </a:spcBef>
            </a:pPr>
            <a:r>
              <a:rPr lang="ru-RU" sz="3200" b="1"/>
              <a:t>ЗЛОБУ, ОБИДУ ПРОЧЬ ГОНИ!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836712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CC0000"/>
                </a:solidFill>
                <a:latin typeface="Monotype Corsiva" pitchFamily="66" charset="0"/>
              </a:rPr>
              <a:t>4 ноября</a:t>
            </a:r>
            <a:r>
              <a:rPr lang="ru-RU" sz="3200" dirty="0" smtClean="0">
                <a:latin typeface="Monotype Corsiva" pitchFamily="66" charset="0"/>
              </a:rPr>
              <a:t> – это день </a:t>
            </a:r>
            <a:r>
              <a:rPr lang="ru-RU" sz="3200" b="1" dirty="0" smtClean="0">
                <a:solidFill>
                  <a:srgbClr val="CC0000"/>
                </a:solidFill>
                <a:latin typeface="Monotype Corsiva" pitchFamily="66" charset="0"/>
              </a:rPr>
              <a:t>единства всех российских народов</a:t>
            </a:r>
            <a:r>
              <a:rPr lang="ru-RU" sz="3200" dirty="0" smtClean="0">
                <a:latin typeface="Monotype Corsiva" pitchFamily="66" charset="0"/>
              </a:rPr>
              <a:t>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200" b="1" dirty="0" smtClean="0">
              <a:latin typeface="Monotype Corsiva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CC0000"/>
                </a:solidFill>
                <a:latin typeface="Monotype Corsiva" pitchFamily="66" charset="0"/>
              </a:rPr>
              <a:t>4 ноября</a:t>
            </a:r>
            <a:r>
              <a:rPr lang="ru-RU" sz="3200" dirty="0" smtClean="0">
                <a:latin typeface="Monotype Corsiva" pitchFamily="66" charset="0"/>
              </a:rPr>
              <a:t> – это день </a:t>
            </a:r>
            <a:r>
              <a:rPr lang="ru-RU" sz="3200" b="1" dirty="0" smtClean="0">
                <a:solidFill>
                  <a:srgbClr val="CC0000"/>
                </a:solidFill>
                <a:latin typeface="Monotype Corsiva" pitchFamily="66" charset="0"/>
              </a:rPr>
              <a:t>спасения России</a:t>
            </a:r>
            <a:r>
              <a:rPr lang="ru-RU" sz="3200" dirty="0" smtClean="0">
                <a:latin typeface="Monotype Corsiva" pitchFamily="66" charset="0"/>
              </a:rPr>
              <a:t> от самой большой опасности, которая когда-либо ей грозила;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200" dirty="0" smtClean="0">
              <a:latin typeface="Monotype Corsiva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CC0000"/>
                </a:solidFill>
                <a:latin typeface="Monotype Corsiva" pitchFamily="66" charset="0"/>
              </a:rPr>
              <a:t>4 ноября</a:t>
            </a:r>
            <a:r>
              <a:rPr lang="ru-RU" sz="3200" dirty="0" smtClean="0">
                <a:latin typeface="Monotype Corsiva" pitchFamily="66" charset="0"/>
              </a:rPr>
              <a:t> – это </a:t>
            </a:r>
            <a:r>
              <a:rPr lang="ru-RU" sz="3200" b="1" dirty="0" smtClean="0">
                <a:solidFill>
                  <a:srgbClr val="CC0000"/>
                </a:solidFill>
                <a:latin typeface="Monotype Corsiva" pitchFamily="66" charset="0"/>
              </a:rPr>
              <a:t>возрожденный праздник</a:t>
            </a:r>
            <a:r>
              <a:rPr lang="ru-RU" sz="3200" dirty="0" smtClean="0">
                <a:latin typeface="Monotype Corsiva" pitchFamily="66" charset="0"/>
              </a:rPr>
              <a:t> со своей историей;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200" dirty="0" smtClean="0">
              <a:latin typeface="Monotype Corsiva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CC0000"/>
                </a:solidFill>
                <a:latin typeface="Monotype Corsiva" pitchFamily="66" charset="0"/>
              </a:rPr>
              <a:t>4 ноября</a:t>
            </a:r>
            <a:r>
              <a:rPr lang="ru-RU" sz="3200" dirty="0" smtClean="0">
                <a:latin typeface="Monotype Corsiva" pitchFamily="66" charset="0"/>
              </a:rPr>
              <a:t> – это день </a:t>
            </a:r>
            <a:r>
              <a:rPr lang="ru-RU" sz="3200" b="1" dirty="0" smtClean="0">
                <a:solidFill>
                  <a:srgbClr val="CC0000"/>
                </a:solidFill>
                <a:latin typeface="Monotype Corsiva" pitchFamily="66" charset="0"/>
              </a:rPr>
              <a:t>реальных дел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Картинка 33 из 26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998" y="404664"/>
            <a:ext cx="393643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0" descr="Картинка 47 из 268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594629"/>
            <a:ext cx="3090616" cy="2858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2952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историей не спорят, 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историей живут,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Она объединяет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подвиг и на труд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916832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Едино государство,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Когда един народ,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Когда великой силой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Он движется вперед</a:t>
            </a:r>
            <a:r>
              <a:rPr lang="ru-RU" i="1" dirty="0" smtClean="0">
                <a:solidFill>
                  <a:srgbClr val="C00000"/>
                </a:solidFill>
              </a:rPr>
              <a:t>.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3356992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Врага он побеждает,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Объединившись в бой,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Русь освобождает,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жертвует собой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4293096"/>
            <a:ext cx="449999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		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славу тех героев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Живем одной судьбой,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Сегодня День единства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Мы празднуем с тобой!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43372" y="0"/>
            <a:ext cx="44627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Смутное время.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714488"/>
            <a:ext cx="4392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После смерти царя Ивана Грозного московский трон зашатался. Три сына у царя было. Старший умер, средний, хилый да слабый, недолго процарствовал. Что сталось с младшим, Дмитрием, - неизвестно. То ли из-за болезни умер, то ли из-за несчастного случая. </a:t>
            </a:r>
          </a:p>
        </p:txBody>
      </p:sp>
      <p:pic>
        <p:nvPicPr>
          <p:cNvPr id="6" name="Picture 7" descr="1006271-PH0527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>
          <a:xfrm>
            <a:off x="409578" y="476672"/>
            <a:ext cx="3994520" cy="5472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548680"/>
            <a:ext cx="360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Борис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Годунов много хорошего для страны сделал, еще больше задумал. Но народ так и не простил ему смерти царевича Дмитрия. А тут ещё неурожай, голод. Кто виноват? Конечно, царь-убийца: это Бог его наказывает! </a:t>
            </a:r>
          </a:p>
        </p:txBody>
      </p:sp>
      <p:pic>
        <p:nvPicPr>
          <p:cNvPr id="4" name="Picture 7" descr="Godounov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12600" t="12792" r="8201" b="7899"/>
          <a:stretch>
            <a:fillRect/>
          </a:stretch>
        </p:blipFill>
        <p:spPr>
          <a:xfrm>
            <a:off x="4499992" y="404664"/>
            <a:ext cx="3816424" cy="5377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000496" y="5786454"/>
            <a:ext cx="4077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Борис Фёдорович Годунов</a:t>
            </a:r>
            <a:endParaRPr lang="ru-RU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143372" y="428604"/>
            <a:ext cx="4536504" cy="6048672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 1604 г.в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Польше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объявился Лжедмитрий.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Это был беглый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монах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Григорий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Отрепьев, заручившись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поддержкой поляков (в обмен на Псков, Новгород,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Новгород-Северский, Чернигов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 брак с Мариной Мнишек),он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двинулся на Москву во главе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небольшого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отряда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.</a:t>
            </a:r>
          </a:p>
        </p:txBody>
      </p:sp>
      <p:pic>
        <p:nvPicPr>
          <p:cNvPr id="4" name="Picture 4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3902075" cy="3902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4437111"/>
            <a:ext cx="43204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Лжедмитрий</a:t>
            </a:r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8104" y="3068960"/>
            <a:ext cx="32403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 Москве воцарился Самозванец. 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Но  русский народ не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х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отел мириться с Самозванцем.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Ополчение, во главе с Прокопием Ляпуновым, двинулось на Москву 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5" name="Picture 5" descr="Файл:Воззвание-Минина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692150"/>
            <a:ext cx="4846637" cy="522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1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876256" y="332656"/>
            <a:ext cx="1915691" cy="2550819"/>
          </a:xfrm>
          <a:prstGeom prst="rect">
            <a:avLst/>
          </a:prstGeo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620688"/>
            <a:ext cx="39604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Испугались поляки и бояре-предатели, составили грамоту с приказом распустить ополчение.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пошли к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патриарху Гермогену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: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"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Ты в русской церкви самый главный. Тебя народ послушает. Подпиши грамоту!" Отказался патриарх и призвал русский народ выступать против захватчиков. </a:t>
            </a:r>
          </a:p>
        </p:txBody>
      </p:sp>
      <p:pic>
        <p:nvPicPr>
          <p:cNvPr id="4" name="Picture 8" descr="m_2183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4013620" cy="4013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11561" y="5085184"/>
            <a:ext cx="40324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Патриарх Гермоген</a:t>
            </a:r>
            <a:endParaRPr lang="ru-RU" sz="2800" b="1" cap="none" spc="5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50405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Ополчение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Ляпунова было невелико и не могло взять Москву. Оно потерпело поражение. Его предводитель -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Прокопий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Ляпунов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-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погиб. 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Но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призыв патриарха Гермогена облетел все русские города. 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     Услышали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его и в Нижнем Новгороде. Тамошний купец Козьма Минин первым отдал на ополчение всё своё богатство и обратился с призывом к жителям города. Собрали жители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Нижнего 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            Новгорода большое войско.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4" name="Picture 6" descr="Картинка 37 из 76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1" y="332655"/>
            <a:ext cx="3435216" cy="6048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29190" y="357166"/>
            <a:ext cx="3786214" cy="5109091"/>
          </a:xfrm>
          <a:prstGeom prst="rect">
            <a:avLst/>
          </a:prstGeom>
          <a:solidFill>
            <a:schemeClr val="bg1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   Во </a:t>
            </a:r>
            <a:r>
              <a:rPr lang="ru-RU" sz="2800" dirty="0">
                <a:latin typeface="Monotype Corsiva" pitchFamily="66" charset="0"/>
              </a:rPr>
              <a:t>главе его стал князь Дмитрий Пожарский. Двинулось ополчение к Москве и в пути росло не по дням, а по часам. Люди стекались отовсюду. </a:t>
            </a:r>
          </a:p>
          <a:p>
            <a:r>
              <a:rPr lang="ru-RU" sz="2800" b="1" dirty="0" smtClean="0">
                <a:latin typeface="Monotype Corsiva" pitchFamily="66" charset="0"/>
              </a:rPr>
              <a:t>     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>
                <a:latin typeface="Monotype Corsiva" pitchFamily="66" charset="0"/>
              </a:rPr>
              <a:t>А в Москве поляки снова потребовали от патриарха: </a:t>
            </a:r>
            <a:r>
              <a:rPr lang="ru-RU" sz="2800" dirty="0" smtClean="0">
                <a:latin typeface="Monotype Corsiva" pitchFamily="66" charset="0"/>
              </a:rPr>
              <a:t>«Прикажи ополчению, пусть разойдётся!»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500438"/>
            <a:ext cx="4824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</a:t>
            </a: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"Да будет над ними милость Божья и наше благословление! - ответил Гермоген. - Изменники же да будут прокляты и в этом веке, и в будущем". </a:t>
            </a:r>
          </a:p>
        </p:txBody>
      </p:sp>
      <p:pic>
        <p:nvPicPr>
          <p:cNvPr id="5" name="Picture 8" descr="imgB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>
          <a:xfrm>
            <a:off x="500034" y="428604"/>
            <a:ext cx="3960813" cy="2508250"/>
          </a:xfrm>
          <a:prstGeom prst="rect">
            <a:avLst/>
          </a:prstGeo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433</TotalTime>
  <Words>793</Words>
  <Application>Microsoft Office PowerPoint</Application>
  <PresentationFormat>Экран (4:3)</PresentationFormat>
  <Paragraphs>83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33</cp:revision>
  <dcterms:created xsi:type="dcterms:W3CDTF">2011-10-23T11:22:58Z</dcterms:created>
  <dcterms:modified xsi:type="dcterms:W3CDTF">2018-11-07T13:59:39Z</dcterms:modified>
</cp:coreProperties>
</file>