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sldIdLst>
    <p:sldId id="256" r:id="rId2"/>
    <p:sldId id="267" r:id="rId3"/>
    <p:sldId id="328" r:id="rId4"/>
    <p:sldId id="327" r:id="rId5"/>
    <p:sldId id="277" r:id="rId6"/>
    <p:sldId id="329" r:id="rId7"/>
    <p:sldId id="273" r:id="rId8"/>
    <p:sldId id="274" r:id="rId9"/>
    <p:sldId id="291" r:id="rId10"/>
    <p:sldId id="330" r:id="rId11"/>
    <p:sldId id="285" r:id="rId12"/>
    <p:sldId id="275" r:id="rId13"/>
    <p:sldId id="293" r:id="rId14"/>
    <p:sldId id="296" r:id="rId15"/>
    <p:sldId id="297" r:id="rId16"/>
    <p:sldId id="294" r:id="rId17"/>
    <p:sldId id="292" r:id="rId18"/>
    <p:sldId id="298" r:id="rId19"/>
    <p:sldId id="299" r:id="rId20"/>
    <p:sldId id="300" r:id="rId21"/>
    <p:sldId id="331" r:id="rId22"/>
    <p:sldId id="301" r:id="rId23"/>
    <p:sldId id="302" r:id="rId24"/>
    <p:sldId id="303" r:id="rId25"/>
    <p:sldId id="304" r:id="rId26"/>
    <p:sldId id="320" r:id="rId27"/>
    <p:sldId id="321" r:id="rId28"/>
    <p:sldId id="322" r:id="rId29"/>
    <p:sldId id="323" r:id="rId30"/>
    <p:sldId id="324" r:id="rId31"/>
    <p:sldId id="326" r:id="rId32"/>
    <p:sldId id="325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290" r:id="rId4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5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5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5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5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5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5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5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5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5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FF"/>
    <a:srgbClr val="333333"/>
    <a:srgbClr val="0066CC"/>
    <a:srgbClr val="9999F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28" autoAdjust="0"/>
    <p:restoredTop sz="94660"/>
  </p:normalViewPr>
  <p:slideViewPr>
    <p:cSldViewPr>
      <p:cViewPr varScale="1">
        <p:scale>
          <a:sx n="97" d="100"/>
          <a:sy n="97" d="100"/>
        </p:scale>
        <p:origin x="-102" y="-22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614256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3219C-AE8D-4917-AD87-536FF65F8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1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C482A-426E-40A1-B2CC-D8EF5D9EF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3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2B54B-DE43-486F-80EC-8095E6367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3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4C78F-2282-4DE2-BD96-EA38C6708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4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F081D-9F8B-4A07-9E79-7C6F7F939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1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27D0A-2C7C-4A2D-A721-51DD0F153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59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A4144-4576-48D4-8687-6C3BD113E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5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A9012-971C-4951-95D7-F70040A3B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3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B7863-2B12-4ABC-9D04-F9916E130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5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476B-43D5-405F-A1DC-29E7BC347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4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0DE7-07A3-4162-AF28-E117A7CFE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1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z="1800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z="180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1pPr>
          </a:lstStyle>
          <a:p>
            <a:pPr>
              <a:defRPr/>
            </a:pPr>
            <a:fld id="{73B3BDA4-22E8-4135-9D56-0630F1ADC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549275"/>
            <a:ext cx="7777162" cy="30972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b="1" dirty="0" smtClean="0"/>
              <a:t>Урок-практикум </a:t>
            </a:r>
            <a:br>
              <a:rPr lang="ru-RU" altLang="ru-RU" b="1" dirty="0" smtClean="0"/>
            </a:br>
            <a:r>
              <a:rPr lang="ru-RU" altLang="ru-RU" b="1" dirty="0" smtClean="0"/>
              <a:t>по подготовке к ОГЭ по русскому языку в </a:t>
            </a:r>
            <a:r>
              <a:rPr lang="ru-RU" altLang="ru-RU" b="1" smtClean="0"/>
              <a:t>9 </a:t>
            </a:r>
            <a:r>
              <a:rPr lang="ru-RU" altLang="ru-RU" b="1" smtClean="0"/>
              <a:t>классе</a:t>
            </a:r>
            <a:r>
              <a:rPr lang="ru-RU" altLang="ru-RU" sz="3600" smtClean="0"/>
              <a:t/>
            </a:r>
            <a:br>
              <a:rPr lang="ru-RU" altLang="ru-RU" sz="3600" smtClean="0"/>
            </a:br>
            <a:endParaRPr lang="ru-RU" altLang="ru-RU" sz="280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476375" y="2997200"/>
            <a:ext cx="7377113" cy="2160588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Font typeface="Times New Roman" pitchFamily="18" charset="0"/>
              <a:buNone/>
            </a:pPr>
            <a:endParaRPr lang="ru-RU" altLang="ru-RU" sz="1800" smtClean="0"/>
          </a:p>
          <a:p>
            <a:pPr marL="0" indent="0" algn="r">
              <a:lnSpc>
                <a:spcPct val="80000"/>
              </a:lnSpc>
              <a:buFont typeface="Times New Roman" pitchFamily="18" charset="0"/>
              <a:buNone/>
            </a:pPr>
            <a:endParaRPr lang="ru-RU" altLang="ru-RU" sz="1800" smtClean="0"/>
          </a:p>
          <a:p>
            <a:pPr marL="0" indent="0" algn="r">
              <a:lnSpc>
                <a:spcPct val="80000"/>
              </a:lnSpc>
              <a:buFont typeface="Times New Roman" pitchFamily="18" charset="0"/>
              <a:buNone/>
            </a:pPr>
            <a:r>
              <a:rPr lang="ru-RU" altLang="ru-RU" sz="1800" b="1" smtClean="0"/>
              <a:t>Учитель:  Нечитаева Оксана Анатольевна, </a:t>
            </a:r>
          </a:p>
          <a:p>
            <a:pPr marL="0" indent="0" algn="r">
              <a:lnSpc>
                <a:spcPct val="80000"/>
              </a:lnSpc>
              <a:buFont typeface="Times New Roman" pitchFamily="18" charset="0"/>
              <a:buNone/>
            </a:pPr>
            <a:r>
              <a:rPr lang="ru-RU" altLang="ru-RU" sz="1800" b="1" smtClean="0"/>
              <a:t>учитель русского языка и литературы</a:t>
            </a:r>
          </a:p>
          <a:p>
            <a:pPr marL="0" indent="0" algn="r">
              <a:lnSpc>
                <a:spcPct val="80000"/>
              </a:lnSpc>
              <a:buFont typeface="Times New Roman" pitchFamily="18" charset="0"/>
              <a:buNone/>
            </a:pPr>
            <a:r>
              <a:rPr lang="ru-RU" altLang="ru-RU" sz="1800" b="1" smtClean="0"/>
              <a:t> МБОУ СШ с. Троекурово</a:t>
            </a:r>
          </a:p>
          <a:p>
            <a:pPr marL="0" indent="0" algn="r">
              <a:lnSpc>
                <a:spcPct val="80000"/>
              </a:lnSpc>
              <a:buFont typeface="Times New Roman" pitchFamily="18" charset="0"/>
              <a:buNone/>
            </a:pPr>
            <a:r>
              <a:rPr lang="ru-RU" altLang="ru-RU" sz="1800" smtClean="0"/>
              <a:t>  </a:t>
            </a:r>
          </a:p>
          <a:p>
            <a:pPr marL="0" indent="0" algn="r">
              <a:lnSpc>
                <a:spcPct val="80000"/>
              </a:lnSpc>
              <a:buFont typeface="Times New Roman" pitchFamily="18" charset="0"/>
              <a:buNone/>
            </a:pPr>
            <a:r>
              <a:rPr lang="ru-RU" altLang="ru-RU" sz="180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altLang="ru-RU" sz="4000" b="1" smtClean="0">
                <a:solidFill>
                  <a:srgbClr val="336699"/>
                </a:solidFill>
              </a:rPr>
              <a:t>   - Изменилось или расширилось ваше представление о счастье после прочтения текста </a:t>
            </a:r>
          </a:p>
          <a:p>
            <a:pPr>
              <a:buFont typeface="Times New Roman" pitchFamily="18" charset="0"/>
              <a:buNone/>
            </a:pPr>
            <a:r>
              <a:rPr lang="ru-RU" altLang="ru-RU" sz="4000" b="1" smtClean="0">
                <a:solidFill>
                  <a:srgbClr val="336699"/>
                </a:solidFill>
              </a:rPr>
              <a:t>   В.А. Сухомлинского?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28604"/>
            <a:ext cx="7709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Понимание окружающих – это счастье.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643050"/>
            <a:ext cx="739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Иметь надёжного друга – это счастье.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3116"/>
            <a:ext cx="7689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Жить под мирным небом – это счастье.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714620"/>
            <a:ext cx="5553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Благополучие – это счастье.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286124"/>
            <a:ext cx="5880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Быть здоровым – это счастье.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786190"/>
            <a:ext cx="5937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 Здоровье семьи – это счастье.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357694"/>
            <a:ext cx="6527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Исполнение мечты – это счастье.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63" y="4929188"/>
            <a:ext cx="81216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НАЙТИ СВОЁ</a:t>
            </a: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ПРИЗВАНИЕ – ЭТО СЧАСТЬЕ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1000108"/>
            <a:ext cx="422711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Любовь – это счастье.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285750"/>
            <a:ext cx="1841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14422"/>
            <a:ext cx="337624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Призвание -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1214422"/>
            <a:ext cx="6622553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склонность к тому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или иному делу,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2643182"/>
            <a:ext cx="456246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жизненное дело,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назначение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Определение слова «счастья» из словаря С.И. Ожегова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ru-RU" altLang="ru-RU" smtClean="0"/>
              <a:t>    </a:t>
            </a:r>
            <a:r>
              <a:rPr lang="ru-RU" altLang="ru-RU" b="1" smtClean="0"/>
              <a:t>СЧАСТЬЕ , я, ср. 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ru-RU" altLang="ru-RU" b="1" smtClean="0"/>
              <a:t>1. СЧАСТЬЕ - это состояние души человека, это высшее удовлетворение жизнью.  Счастье созидания. Стремление к счастью. Семейное счастье.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ru-RU" altLang="ru-RU" b="1" smtClean="0"/>
              <a:t>2. Успех, удача. Не бывать бы счастью, да несчастье помогло (посл.).</a:t>
            </a:r>
            <a:br>
              <a:rPr lang="ru-RU" altLang="ru-RU" b="1" smtClean="0"/>
            </a:br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smtClean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6666FF"/>
                </a:solidFill>
              </a:rPr>
              <a:t>Аргументы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smtClean="0"/>
              <a:t>1. Из текста</a:t>
            </a:r>
          </a:p>
          <a:p>
            <a:r>
              <a:rPr lang="ru-RU" altLang="ru-RU" b="1" smtClean="0"/>
              <a:t>2. Из художественной литературы или жизненного опыта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Вениамин Каверин </a:t>
            </a:r>
            <a:br>
              <a:rPr lang="ru-RU" altLang="ru-RU" b="1" smtClean="0"/>
            </a:br>
            <a:r>
              <a:rPr lang="ru-RU" altLang="ru-RU" b="1" smtClean="0"/>
              <a:t>«Два капитана»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smtClean="0"/>
              <a:t>     Некоторым людям удается найти свое призвание уже в детстве.</a:t>
            </a:r>
            <a:r>
              <a:rPr lang="ru-RU" altLang="ru-RU" sz="2400" b="1" i="1" smtClean="0"/>
              <a:t> </a:t>
            </a:r>
            <a:r>
              <a:rPr lang="ru-RU" altLang="ru-RU" sz="2400" i="1" smtClean="0"/>
              <a:t> </a:t>
            </a:r>
            <a:r>
              <a:rPr lang="ru-RU" altLang="ru-RU" sz="2400" b="1" smtClean="0"/>
              <a:t>Саня Григорьев из романа Вениамина Каверина «Два капитана»</a:t>
            </a:r>
            <a:r>
              <a:rPr lang="ru-RU" altLang="ru-RU" sz="2400" smtClean="0"/>
              <a:t> </a:t>
            </a:r>
            <a:r>
              <a:rPr lang="ru-RU" altLang="ru-RU" sz="2400" b="1" smtClean="0"/>
              <a:t>с детства мечтал стать летчиком, но его жизненный путь был крайне тяжел: потерял родителей, был беспризорником, учился в школе-коммуне. Из такого заведения попасть в летное училище было сложно, но Саня упорно готовился: тренировал здоровье, читал о полярных экспедициях  и изучал строение самолета. В ходе подготовки герой не только смог добиться цели, но и нашел пропавшую много лет назад экспедицию.</a:t>
            </a:r>
            <a:r>
              <a:rPr lang="ru-RU" altLang="ru-RU" sz="2400" smtClean="0"/>
              <a:t> </a:t>
            </a:r>
            <a:r>
              <a:rPr lang="ru-RU" altLang="ru-RU" sz="2400" b="1" smtClean="0"/>
              <a:t>Он был счастливым, потому что  занимался любимым делом.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Александр Суворов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75163" cy="4524375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4392613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6666FF"/>
                </a:solidFill>
              </a:rPr>
              <a:t>Сучкова Ирина Владимировна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altLang="ru-RU" sz="2800" b="1" smtClean="0">
                <a:solidFill>
                  <a:schemeClr val="tx1"/>
                </a:solidFill>
              </a:rPr>
              <a:t>    Ирина Владимировна, опытный и знающий врач-педиатр, которая проработала  более 25 лет. Это  врач  от Бога, один раз давшая клятву Гиппократа. Она эрудированная  и неимоверно трудолюбивая, она понимает и принимает чужую боль, в любое время дня и ночи приходит на помощь.</a:t>
            </a:r>
          </a:p>
          <a:p>
            <a:pPr>
              <a:buFont typeface="Times New Roman" pitchFamily="18" charset="0"/>
              <a:buNone/>
            </a:pPr>
            <a:r>
              <a:rPr lang="ru-RU" altLang="ru-RU" sz="2800" b="1" smtClean="0">
                <a:solidFill>
                  <a:schemeClr val="tx1"/>
                </a:solidFill>
              </a:rPr>
              <a:t>    Многие дети города и района обязаны ей своим здоровьем и  даже жизнью.</a:t>
            </a:r>
          </a:p>
          <a:p>
            <a:endParaRPr lang="ru-RU" altLang="ru-RU" sz="28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ВЫВОД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smtClean="0"/>
              <a:t>Таким образом, профессия может осчастливить того, кто имеет к ней призвание, но она обрекает на гибель того, кто принялся за неё поспешно, необдуманно. (К. Маркс)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Выполнение тестовых заданий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altLang="ru-RU" sz="4000" b="1" smtClean="0">
                <a:solidFill>
                  <a:srgbClr val="336699"/>
                </a:solidFill>
              </a:rPr>
              <a:t>   С какой целью используются   ИВС?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214422"/>
            <a:ext cx="878687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жизни, а не для </a:t>
            </a:r>
          </a:p>
          <a:p>
            <a:pPr>
              <a:defRPr/>
            </a:pPr>
            <a:r>
              <a:rPr lang="ru-RU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школы учимся 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3357562"/>
            <a:ext cx="248138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Сенека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916238" y="4962525"/>
            <a:ext cx="619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800" i="1">
                <a:solidFill>
                  <a:srgbClr val="6666FF"/>
                </a:solidFill>
              </a:rPr>
              <a:t>римский философ, поэт, государственный деятель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 «КРОССВОРДНЫЙ ДИКТАНТ»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ru-RU" altLang="ru-RU" sz="2400" b="1" smtClean="0"/>
              <a:t>1) Преувеличение   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ru-RU" altLang="ru-RU" sz="2400" b="1" smtClean="0"/>
              <a:t>2) Употребление слова в переносном значении   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ru-RU" altLang="ru-RU" sz="2400" b="1" smtClean="0"/>
              <a:t>3) Яркое, красочное прилагательное   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ru-RU" altLang="ru-RU" sz="2400" b="1" smtClean="0"/>
              <a:t>4) Уподобление одного предмета или явления другому  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ru-RU" altLang="ru-RU" sz="2400" b="1" smtClean="0"/>
              <a:t>5)  Устойчивое сочетание слов, цельное по своему лексическому значению  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ru-RU" altLang="ru-RU" sz="2400" b="1" smtClean="0"/>
              <a:t>6) Неживой предмет приобретает свойства живого.  </a:t>
            </a:r>
          </a:p>
          <a:p>
            <a:pPr>
              <a:lnSpc>
                <a:spcPct val="90000"/>
              </a:lnSpc>
              <a:buFont typeface="Times New Roman" pitchFamily="18" charset="0"/>
              <a:buNone/>
            </a:pPr>
            <a:r>
              <a:rPr lang="ru-RU" altLang="ru-RU" sz="2400" b="1" smtClean="0"/>
              <a:t>7) Художественный прием, который заключается в наращивании смысла и значимости отдельных слов или целых словосочетаний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altLang="ru-RU" sz="4000" b="1" smtClean="0">
                <a:solidFill>
                  <a:srgbClr val="336699"/>
                </a:solidFill>
              </a:rPr>
              <a:t>   Гипербола, метафора, эпитет, сравнение, фразеологизм, олицетворение, градация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Цифровой распределительный диктант</a:t>
            </a:r>
            <a:r>
              <a:rPr lang="ru-RU" altLang="ru-RU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4000" b="1" i="1" smtClean="0">
                <a:solidFill>
                  <a:srgbClr val="336699"/>
                </a:solidFill>
              </a:rPr>
              <a:t>1- эпитет  </a:t>
            </a:r>
          </a:p>
          <a:p>
            <a:r>
              <a:rPr lang="ru-RU" altLang="ru-RU" sz="4000" b="1" i="1" smtClean="0">
                <a:solidFill>
                  <a:srgbClr val="336699"/>
                </a:solidFill>
              </a:rPr>
              <a:t> 2-обычное определение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b="1" smtClean="0">
                <a:solidFill>
                  <a:schemeClr val="tx1"/>
                </a:solidFill>
              </a:rPr>
              <a:t>железная воля</a:t>
            </a: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solidFill>
                  <a:schemeClr val="tx1"/>
                </a:solidFill>
              </a:rPr>
              <a:t>стальной характер</a:t>
            </a: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solidFill>
                  <a:schemeClr val="tx1"/>
                </a:solidFill>
              </a:rPr>
              <a:t>чистый  лист</a:t>
            </a: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solidFill>
                  <a:schemeClr val="tx1"/>
                </a:solidFill>
              </a:rPr>
              <a:t>железный сундук</a:t>
            </a: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solidFill>
                  <a:schemeClr val="tx1"/>
                </a:solidFill>
              </a:rPr>
              <a:t>стальная труба</a:t>
            </a: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solidFill>
                  <a:schemeClr val="tx1"/>
                </a:solidFill>
              </a:rPr>
              <a:t>хрустальный воздух</a:t>
            </a: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solidFill>
                  <a:schemeClr val="tx1"/>
                </a:solidFill>
              </a:rPr>
              <a:t>золотые руки</a:t>
            </a: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solidFill>
                  <a:schemeClr val="tx1"/>
                </a:solidFill>
              </a:rPr>
              <a:t>ужасная жара</a:t>
            </a:r>
          </a:p>
          <a:p>
            <a:pPr>
              <a:lnSpc>
                <a:spcPct val="90000"/>
              </a:lnSpc>
            </a:pPr>
            <a:r>
              <a:rPr lang="ru-RU" altLang="ru-RU" sz="2800" b="1" smtClean="0">
                <a:solidFill>
                  <a:schemeClr val="tx1"/>
                </a:solidFill>
              </a:rPr>
              <a:t>горькая правда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Ключ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altLang="ru-RU" sz="4000" b="1" smtClean="0"/>
              <a:t>1, 1, 2, 2, 2, 1, 1, 1,1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/>
              <a:t>«Фразеологический калейдоскоп»</a:t>
            </a:r>
            <a:br>
              <a:rPr lang="ru-RU" altLang="ru-RU" sz="4000" b="1" smtClean="0"/>
            </a:br>
            <a:r>
              <a:rPr lang="ru-RU" altLang="ru-RU" sz="4000" b="1" smtClean="0"/>
              <a:t>Сесть в калошу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734377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Сматывать удочки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2109788"/>
            <a:ext cx="336232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 час по чайной ложке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66750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altLang="ru-RU" sz="3600" b="1" smtClean="0">
                <a:solidFill>
                  <a:srgbClr val="336699"/>
                </a:solidFill>
              </a:rPr>
              <a:t> - Как вы понимаете данное высказывание?</a:t>
            </a:r>
          </a:p>
          <a:p>
            <a:pPr>
              <a:buFont typeface="Times New Roman" pitchFamily="18" charset="0"/>
              <a:buNone/>
            </a:pPr>
            <a:r>
              <a:rPr lang="ru-RU" altLang="ru-RU" sz="3600" b="1" smtClean="0">
                <a:solidFill>
                  <a:srgbClr val="336699"/>
                </a:solidFill>
              </a:rPr>
              <a:t>- Согласны вы с ним (применительно к предмету «Русский язык»? Почему?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Как кошка с собакой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05038"/>
            <a:ext cx="5526088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2772" name="Picture 5" descr="i?id=79bebdc62fb74e440668a96cf120568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05838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 Задание 4</a:t>
            </a:r>
            <a:r>
              <a:rPr lang="ru-RU" altLang="ru-RU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smtClean="0"/>
              <a:t>Из предложений 14—17  выпишите слово, в котором правописание приставки зависит от глухости — звонкости</a:t>
            </a:r>
            <a:r>
              <a:rPr lang="ru-RU" altLang="ru-RU" smtClean="0"/>
              <a:t> </a:t>
            </a:r>
            <a:r>
              <a:rPr lang="ru-RU" altLang="ru-RU" b="1" smtClean="0"/>
              <a:t>последующего согласного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altLang="ru-RU" b="1" smtClean="0">
                <a:solidFill>
                  <a:srgbClr val="336699"/>
                </a:solidFill>
              </a:rPr>
              <a:t>   </a:t>
            </a:r>
            <a:r>
              <a:rPr lang="ru-RU" altLang="ru-RU" b="1" smtClean="0">
                <a:solidFill>
                  <a:schemeClr val="tx1"/>
                </a:solidFill>
              </a:rPr>
              <a:t>Из предложений      8-13 выпишите слово, в котором написание Н/НН в суффиксе зависит от количества этих букв в слове, от которого оно образовано.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4000" b="1" smtClean="0"/>
              <a:t>Подберите к слову призвание синоним (предложение 1)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893175" cy="4524375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altLang="ru-RU" sz="4800" b="1" smtClean="0"/>
              <a:t>   </a:t>
            </a:r>
            <a:r>
              <a:rPr lang="ru-RU" altLang="ru-RU" sz="4000" b="1" smtClean="0">
                <a:solidFill>
                  <a:schemeClr val="tx1"/>
                </a:solidFill>
              </a:rPr>
              <a:t>Замените словосочетание «радости труда» (предложение 13), построенное на основе управления, синонимичным словосочетанием со связью согласования. </a:t>
            </a:r>
            <a:r>
              <a:rPr lang="ru-RU" altLang="ru-RU" sz="400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«Превращения»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b="1" smtClean="0"/>
              <a:t>Заменить словосочетания, построенные на основе управления, синонимичными словосочетаниями со связью согласование и наоборот </a:t>
            </a:r>
          </a:p>
          <a:p>
            <a:pPr>
              <a:lnSpc>
                <a:spcPct val="80000"/>
              </a:lnSpc>
            </a:pPr>
            <a:r>
              <a:rPr lang="ru-RU" altLang="ru-RU" sz="2800" b="1" smtClean="0"/>
              <a:t>каша из гречки –   </a:t>
            </a:r>
          </a:p>
          <a:p>
            <a:pPr>
              <a:lnSpc>
                <a:spcPct val="80000"/>
              </a:lnSpc>
            </a:pPr>
            <a:r>
              <a:rPr lang="ru-RU" altLang="ru-RU" sz="2800" b="1" smtClean="0"/>
              <a:t>дом из кирпича –  </a:t>
            </a:r>
          </a:p>
          <a:p>
            <a:pPr>
              <a:lnSpc>
                <a:spcPct val="80000"/>
              </a:lnSpc>
            </a:pPr>
            <a:r>
              <a:rPr lang="ru-RU" altLang="ru-RU" sz="2800" b="1" smtClean="0"/>
              <a:t>кусты сирени –  </a:t>
            </a:r>
          </a:p>
          <a:p>
            <a:pPr>
              <a:lnSpc>
                <a:spcPct val="80000"/>
              </a:lnSpc>
            </a:pPr>
            <a:r>
              <a:rPr lang="ru-RU" altLang="ru-RU" sz="2800" b="1" smtClean="0"/>
              <a:t>совет отца –  </a:t>
            </a:r>
            <a:br>
              <a:rPr lang="ru-RU" altLang="ru-RU" sz="2800" b="1" smtClean="0"/>
            </a:br>
            <a:r>
              <a:rPr lang="ru-RU" altLang="ru-RU" sz="2800" b="1" smtClean="0"/>
              <a:t>бессонная ночь –  </a:t>
            </a:r>
            <a:br>
              <a:rPr lang="ru-RU" altLang="ru-RU" sz="2800" b="1" smtClean="0"/>
            </a:br>
            <a:r>
              <a:rPr lang="ru-RU" altLang="ru-RU" sz="2800" b="1" smtClean="0"/>
              <a:t>полковое знамя –  </a:t>
            </a:r>
          </a:p>
          <a:p>
            <a:pPr>
              <a:lnSpc>
                <a:spcPct val="80000"/>
              </a:lnSpc>
            </a:pPr>
            <a:r>
              <a:rPr lang="ru-RU" altLang="ru-RU" sz="2800" b="1" smtClean="0"/>
              <a:t>шестилетний ребёнок –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smtClean="0"/>
              <a:t>Выпишите грамматическую основу предложения 2.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smtClean="0"/>
              <a:t>Среди предложений  1—7 найдите предложение(я)  с обособленным согласованным определением. Напишите номер(а)  этого(их)  предложения(ий)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Цель урока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altLang="ru-RU" sz="4400" b="1" smtClean="0">
                <a:solidFill>
                  <a:srgbClr val="0066CC"/>
                </a:solidFill>
              </a:rPr>
              <a:t>Подготовка к ОГЭ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b="1" smtClean="0"/>
              <a:t>В приведённых ниже предложениях из прочитанного текста пронумерованы все запятые. Выпишите цифры, обозначающие запятые при вводном(-ых) слове(-ах).  ( </a:t>
            </a:r>
          </a:p>
          <a:p>
            <a:pPr>
              <a:lnSpc>
                <a:spcPct val="90000"/>
              </a:lnSpc>
            </a:pPr>
            <a:r>
              <a:rPr lang="ru-RU" altLang="ru-RU" sz="2800" b="1" smtClean="0"/>
              <a:t>(10)Но,(1) к сожалению(2), очень часто бывает совершенно по-другому. (11)Я знаю много никудышних специалистов: агрономов(3), учителей(4), инженеров(5), артистов(6). (12)Они, (7) как говорится(8), маются всю жизнь(9), равнодушны к своему делу(10), отбывают день до вечера.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smtClean="0"/>
              <a:t>Укажите количество грамматических основ в предложении 13.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smtClean="0"/>
              <a:t>Найдите предложение  среди предложений 4-7 сложное с подчинительной и сочинительной связью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Синтаксическая пятиминутка.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altLang="ru-RU" smtClean="0"/>
              <a:t>   </a:t>
            </a:r>
            <a:r>
              <a:rPr lang="ru-RU" altLang="ru-RU" sz="4000" b="1" smtClean="0"/>
              <a:t>Постройте схему  и укажите тип предложения.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« Грамотеи»</a:t>
            </a:r>
            <a:endParaRPr lang="ru-RU" altLang="ru-RU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smtClean="0"/>
              <a:t>Укажи правильный вариант пропущенных букв в предложении;</a:t>
            </a:r>
          </a:p>
          <a:p>
            <a:r>
              <a:rPr lang="ru-RU" altLang="ru-RU" b="1" smtClean="0"/>
              <a:t>К…гда скл…няется день, к…гда роз…вая мгла од. . вает дальние части и окрес…ные холмы, тогда только можно вид. . ть нашу древнюю ст. . лицу во всем ее блеске.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Самостоятельная работа по карточкам</a:t>
            </a:r>
            <a:endParaRPr lang="ru-RU" altLang="ru-RU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Лист самооценки.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Times New Roman" pitchFamily="18" charset="0"/>
              <a:buNone/>
            </a:pPr>
            <a:r>
              <a:rPr lang="ru-RU" altLang="ru-RU" b="1" smtClean="0"/>
              <a:t> </a:t>
            </a:r>
            <a:endParaRPr lang="ru-RU" altLang="ru-RU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Задание на дом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8013" cy="4524375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altLang="ru-RU" b="1" smtClean="0"/>
              <a:t>   Написать сочинение-рассуждение: «Что такое счастье?»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357298"/>
            <a:ext cx="6555513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ЖЕЛАЮ УСПЕХА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НА ЭКЗАМЕНЕ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1142984"/>
            <a:ext cx="1643784" cy="60016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ТЕЗИС</a:t>
            </a:r>
          </a:p>
        </p:txBody>
      </p:sp>
      <p:sp>
        <p:nvSpPr>
          <p:cNvPr id="3" name="Стрелка вниз 2"/>
          <p:cNvSpPr>
            <a:spLocks noChangeArrowheads="1"/>
          </p:cNvSpPr>
          <p:nvPr/>
        </p:nvSpPr>
        <p:spPr bwMode="auto">
          <a:xfrm>
            <a:off x="4500563" y="1714500"/>
            <a:ext cx="163512" cy="642938"/>
          </a:xfrm>
          <a:prstGeom prst="downArrow">
            <a:avLst>
              <a:gd name="adj1" fmla="val 50000"/>
              <a:gd name="adj2" fmla="val 4980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 sz="180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357430"/>
            <a:ext cx="5232972" cy="60016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АРГУМЕНТ ИЗ ТЕКСТА</a:t>
            </a:r>
          </a:p>
        </p:txBody>
      </p:sp>
      <p:sp>
        <p:nvSpPr>
          <p:cNvPr id="5" name="Стрелка вниз 4"/>
          <p:cNvSpPr>
            <a:spLocks noChangeArrowheads="1"/>
          </p:cNvSpPr>
          <p:nvPr/>
        </p:nvSpPr>
        <p:spPr bwMode="auto">
          <a:xfrm>
            <a:off x="4500563" y="3071813"/>
            <a:ext cx="163512" cy="642937"/>
          </a:xfrm>
          <a:prstGeom prst="downArrow">
            <a:avLst>
              <a:gd name="adj1" fmla="val 50000"/>
              <a:gd name="adj2" fmla="val 4980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714752"/>
            <a:ext cx="8338437" cy="5924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5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АРГУМЕНТ ИЗ ЖИЗНЕННОГО ОПЫТА</a:t>
            </a:r>
          </a:p>
        </p:txBody>
      </p:sp>
      <p:sp>
        <p:nvSpPr>
          <p:cNvPr id="8" name="Стрелка вниз 7"/>
          <p:cNvSpPr>
            <a:spLocks noChangeArrowheads="1"/>
          </p:cNvSpPr>
          <p:nvPr/>
        </p:nvSpPr>
        <p:spPr bwMode="auto">
          <a:xfrm>
            <a:off x="4500563" y="4500563"/>
            <a:ext cx="163512" cy="642937"/>
          </a:xfrm>
          <a:prstGeom prst="downArrow">
            <a:avLst>
              <a:gd name="adj1" fmla="val 50000"/>
              <a:gd name="adj2" fmla="val 4980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 sz="180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5214950"/>
            <a:ext cx="1795428" cy="60016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ВЫВОД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-860425" y="357188"/>
            <a:ext cx="924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Модель сочинения-рассуждения 15.3</a:t>
            </a:r>
          </a:p>
        </p:txBody>
      </p:sp>
      <p:sp>
        <p:nvSpPr>
          <p:cNvPr id="6154" name="TextBox 6"/>
          <p:cNvSpPr txBox="1">
            <a:spLocks noChangeArrowheads="1"/>
          </p:cNvSpPr>
          <p:nvPr/>
        </p:nvSpPr>
        <p:spPr bwMode="auto">
          <a:xfrm>
            <a:off x="1116013" y="1052513"/>
            <a:ext cx="554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6666FF"/>
                </a:solidFill>
              </a:rPr>
              <a:t>О каких понятиях чаще всего вас просят порассуждать?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437651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Задание 15.3 ОГЭ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928934"/>
            <a:ext cx="51854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Счастье – это…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85938" y="1357313"/>
            <a:ext cx="6072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chemeClr val="tx1"/>
                </a:solidFill>
              </a:rPr>
              <a:t>Продолжите предложение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57166"/>
            <a:ext cx="7973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Понимание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 окружающих – это счастье.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71612"/>
            <a:ext cx="739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Иметь надёжного друга – это счастье.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43116"/>
            <a:ext cx="7689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Жить под мирным небом – это счастье.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714620"/>
            <a:ext cx="5553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Благополучие – это счастье.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286124"/>
            <a:ext cx="5880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Быть здоровым – это счастье.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786190"/>
            <a:ext cx="5828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Здоровье семьи – это счастье.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4357694"/>
            <a:ext cx="6527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Исполнение мечты – это счастье.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000108"/>
            <a:ext cx="422711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6" charset="0"/>
                <a:cs typeface="Times New Roman" pitchFamily="16" charset="0"/>
              </a:rPr>
              <a:t>Любовь – это счастье.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8013" cy="61928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smtClean="0"/>
              <a:t>(</a:t>
            </a:r>
            <a:r>
              <a:rPr lang="ru-RU" altLang="ru-RU" sz="1800" b="1" smtClean="0"/>
              <a:t>1)Призвание - это маленький росточек таланта, превратившийся в крепкое, могучее дерево на благодатной почве трудолюбия. (2)Без трудолюбия, без самовоспитания этот маленький росток может засохнуть на корню.(3) Найти свое призвание, утвердиться в нем - это источник счастья. </a:t>
            </a:r>
          </a:p>
          <a:p>
            <a:pPr>
              <a:lnSpc>
                <a:spcPct val="80000"/>
              </a:lnSpc>
            </a:pPr>
            <a:r>
              <a:rPr lang="ru-RU" altLang="ru-RU" sz="1800" b="1" smtClean="0"/>
              <a:t>(4)Есть у Марка Твена интересный рассказ. (5) В нем говорится, что на "том" свете  живут люди такой же трудовой жизнью, как и на грешной земле, но только каждый занимается делом по своему призванию. (6)Безвестный на земле сапожник становится после смерти знаменитым полководцем,  бездарный при жизни, но обладающий каллиграфическим почерком генерал - писарем. (7) А человек, случайно попавший в педагоги, всю жизнь мучивший и себя, и учеников, оказывается прекрасным бухгалтером. </a:t>
            </a:r>
          </a:p>
          <a:p>
            <a:pPr>
              <a:lnSpc>
                <a:spcPct val="80000"/>
              </a:lnSpc>
            </a:pPr>
            <a:r>
              <a:rPr lang="ru-RU" altLang="ru-RU" sz="1800" b="1" smtClean="0"/>
              <a:t>(8)Я не один раз перечитывал этот замечательный рассказ. (9)Хорошо было бы добиться такого положения уже на "этом" свете. (10)Но, к сожалению, очень часто бывает совершенно по-другому. (11)Я знаю много никудышних специалистов: агрономов, учителей, инженеров, артистов. (12)Они, как говорится, маются всю жизнь, равнодушны к своему делу, отбывают день до вечера. (13) Самое прискорбное то, что эти люди не знают радости труда, трудовой одухотворенности, одержимости. </a:t>
            </a:r>
          </a:p>
          <a:p>
            <a:pPr>
              <a:lnSpc>
                <a:spcPct val="80000"/>
              </a:lnSpc>
            </a:pPr>
            <a:r>
              <a:rPr lang="ru-RU" altLang="ru-RU" sz="1800" b="1" smtClean="0"/>
              <a:t>(14) В чем же высшее наслаждение (счастье) в жизни?  (15) По-моему, в творческом труде, чем-то приближающемся к искусству. (16) Надо, чтобы в каждом человеке разгорелась его «искра». (17) Вот тогда и получится настоящий человек.</a:t>
            </a:r>
            <a:endParaRPr lang="ru-RU" altLang="ru-RU" sz="1800" smtClean="0"/>
          </a:p>
          <a:p>
            <a:pPr>
              <a:lnSpc>
                <a:spcPct val="80000"/>
              </a:lnSpc>
            </a:pPr>
            <a:r>
              <a:rPr lang="ru-RU" altLang="ru-RU" sz="1800" smtClean="0"/>
              <a:t>                                                                                      (По В.А.Сухомлинскому)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5455</TotalTime>
  <Words>1214</Words>
  <Application>Microsoft Office PowerPoint</Application>
  <PresentationFormat>Экран (4:3)</PresentationFormat>
  <Paragraphs>129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1" baseType="lpstr">
      <vt:lpstr>Times New Roman</vt:lpstr>
      <vt:lpstr>Arial</vt:lpstr>
      <vt:lpstr>Тема Office</vt:lpstr>
      <vt:lpstr>Урок-практикум  по подготовке к ОГЭ по русскому языку в 9 классе </vt:lpstr>
      <vt:lpstr>Презентация PowerPoint</vt:lpstr>
      <vt:lpstr>Презентация PowerPoint</vt:lpstr>
      <vt:lpstr>Цель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слова «счастья» из словаря С.И. Ожегова</vt:lpstr>
      <vt:lpstr>Аргументы</vt:lpstr>
      <vt:lpstr>Вениамин Каверин  «Два капитана»</vt:lpstr>
      <vt:lpstr>Александр Суворов</vt:lpstr>
      <vt:lpstr>Сучкова Ирина Владимировна</vt:lpstr>
      <vt:lpstr>ВЫВОД</vt:lpstr>
      <vt:lpstr>Выполнение тестовых заданий</vt:lpstr>
      <vt:lpstr> «КРОССВОРДНЫЙ ДИКТАНТ»</vt:lpstr>
      <vt:lpstr>Презентация PowerPoint</vt:lpstr>
      <vt:lpstr>Цифровой распределительный диктант </vt:lpstr>
      <vt:lpstr>Презентация PowerPoint</vt:lpstr>
      <vt:lpstr>Ключ</vt:lpstr>
      <vt:lpstr>«Фразеологический калейдоскоп» Сесть в калошу</vt:lpstr>
      <vt:lpstr>Презентация PowerPoint</vt:lpstr>
      <vt:lpstr>Сматывать удочки</vt:lpstr>
      <vt:lpstr>Презентация PowerPoint</vt:lpstr>
      <vt:lpstr>В час по чайной ложке</vt:lpstr>
      <vt:lpstr>Как кошка с собакой</vt:lpstr>
      <vt:lpstr>Презентация PowerPoint</vt:lpstr>
      <vt:lpstr>Презентация PowerPoint</vt:lpstr>
      <vt:lpstr> Задание 4 </vt:lpstr>
      <vt:lpstr>Презентация PowerPoint</vt:lpstr>
      <vt:lpstr>Презентация PowerPoint</vt:lpstr>
      <vt:lpstr>Презентация PowerPoint</vt:lpstr>
      <vt:lpstr>«Превращения»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Синтаксическая пятиминутка. </vt:lpstr>
      <vt:lpstr>« Грамотеи»</vt:lpstr>
      <vt:lpstr>Самостоятельная работа по карточкам</vt:lpstr>
      <vt:lpstr>Лист самооценки.</vt:lpstr>
      <vt:lpstr>Задание на дом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222</cp:revision>
  <cp:lastPrinted>1601-01-01T00:00:00Z</cp:lastPrinted>
  <dcterms:created xsi:type="dcterms:W3CDTF">2012-09-18T19:05:21Z</dcterms:created>
  <dcterms:modified xsi:type="dcterms:W3CDTF">2019-04-21T17:04:18Z</dcterms:modified>
</cp:coreProperties>
</file>