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86" r:id="rId3"/>
    <p:sldId id="292" r:id="rId4"/>
    <p:sldId id="294" r:id="rId5"/>
    <p:sldId id="278" r:id="rId6"/>
    <p:sldId id="293" r:id="rId7"/>
    <p:sldId id="272" r:id="rId8"/>
    <p:sldId id="273" r:id="rId9"/>
    <p:sldId id="284" r:id="rId10"/>
    <p:sldId id="285" r:id="rId11"/>
    <p:sldId id="257" r:id="rId12"/>
    <p:sldId id="261" r:id="rId13"/>
    <p:sldId id="260" r:id="rId14"/>
    <p:sldId id="26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FDE4CF"/>
    <a:srgbClr val="FBC4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2A996-756E-45D6-883E-6C0ADCB40E2F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0862C-2D86-4D43-B1ED-07109F416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6CAAC-FFA7-4592-8227-89EC54D5589F}" type="slidenum">
              <a:rPr lang="ru-RU">
                <a:latin typeface="Arial" charset="0"/>
              </a:rPr>
              <a:pPr/>
              <a:t>12</a:t>
            </a:fld>
            <a:endParaRPr lang="ru-RU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572B-6DC9-4720-B84E-03D09F054DD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8F6A-6B52-4D76-A55B-BE00BDF83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89296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579830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ru-RU" altLang="ru-RU" sz="5400" b="1" i="1" dirty="0" smtClean="0">
                <a:solidFill>
                  <a:srgbClr val="FF0000"/>
                </a:solidFill>
              </a:rPr>
              <a:t>«Мыслю, </a:t>
            </a:r>
          </a:p>
          <a:p>
            <a:pPr marL="0" indent="0">
              <a:buFontTx/>
              <a:buNone/>
              <a:defRPr/>
            </a:pPr>
            <a:r>
              <a:rPr lang="ru-RU" altLang="ru-RU" sz="5400" b="1" i="1" dirty="0" smtClean="0">
                <a:solidFill>
                  <a:srgbClr val="FF0000"/>
                </a:solidFill>
              </a:rPr>
              <a:t>         следовательно,</a:t>
            </a:r>
          </a:p>
          <a:p>
            <a:pPr marL="0" indent="0">
              <a:buFontTx/>
              <a:buNone/>
              <a:defRPr/>
            </a:pPr>
            <a:r>
              <a:rPr lang="ru-RU" altLang="ru-RU" sz="5400" b="1" i="1" dirty="0" smtClean="0">
                <a:solidFill>
                  <a:srgbClr val="FF0000"/>
                </a:solidFill>
              </a:rPr>
              <a:t>                     существую»</a:t>
            </a:r>
          </a:p>
          <a:p>
            <a:pPr marL="0" indent="0">
              <a:buFontTx/>
              <a:buNone/>
              <a:defRPr/>
            </a:pPr>
            <a:endParaRPr lang="ru-RU" altLang="ru-RU" sz="5400" b="1" dirty="0">
              <a:solidFill>
                <a:srgbClr val="FF0000"/>
              </a:solidFill>
            </a:endParaRPr>
          </a:p>
          <a:p>
            <a:pPr algn="r">
              <a:buFontTx/>
              <a:buNone/>
              <a:defRPr/>
            </a:pPr>
            <a:r>
              <a:rPr lang="ru-RU" altLang="ru-RU" sz="5400" b="1" dirty="0" smtClean="0">
                <a:solidFill>
                  <a:srgbClr val="FF0000"/>
                </a:solidFill>
              </a:rPr>
              <a:t>Рене Декарт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 descr="Рисунок1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0" y="1000125"/>
            <a:ext cx="4518025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1071546"/>
            <a:ext cx="35004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latin typeface="Lucida Sans" pitchFamily="34" charset="0"/>
              </a:rPr>
              <a:t>Рене Декарт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latin typeface="Lucida Sans" pitchFamily="34" charset="0"/>
              </a:rPr>
              <a:t>(1596-1650г.г.)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latin typeface="Lucida Sans" pitchFamily="34" charset="0"/>
              </a:rPr>
              <a:t>французский математик</a:t>
            </a:r>
            <a:r>
              <a:rPr lang="ru-RU" sz="2800" b="1" dirty="0" smtClean="0">
                <a:latin typeface="Lucida Sans" pitchFamily="34" charset="0"/>
              </a:rPr>
              <a:t> </a:t>
            </a:r>
            <a:endParaRPr lang="ru-RU" sz="2800" b="1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Выполнить упражнение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2118" y="2848932"/>
            <a:ext cx="37130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endParaRPr lang="ru-RU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857364"/>
            <a:ext cx="750099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Начертите в тетради координатные оси, взяв единичный отрезок 1  клетку тетради.</a:t>
            </a:r>
          </a:p>
          <a:p>
            <a:pPr algn="ctr">
              <a:spcBef>
                <a:spcPct val="50000"/>
              </a:spcBef>
              <a:defRPr/>
            </a:pP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500306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Постройте точки:</a:t>
            </a:r>
            <a:endParaRPr lang="en-US" sz="4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4800" dirty="0" smtClean="0">
                <a:solidFill>
                  <a:srgbClr val="6600CC"/>
                </a:solidFill>
              </a:rPr>
              <a:t>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(2;4), В (-4;3), С (- 2;-3),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(4;-4);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189880"/>
            <a:ext cx="6429376" cy="6669996"/>
            <a:chOff x="884" y="777"/>
            <a:chExt cx="4050" cy="355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84" y="777"/>
              <a:ext cx="4050" cy="3554"/>
              <a:chOff x="884" y="545"/>
              <a:chExt cx="4418" cy="3785"/>
            </a:xfrm>
          </p:grpSpPr>
          <p:sp>
            <p:nvSpPr>
              <p:cNvPr id="23573" name="Rectangle 5"/>
              <p:cNvSpPr>
                <a:spLocks noChangeArrowheads="1"/>
              </p:cNvSpPr>
              <p:nvPr/>
            </p:nvSpPr>
            <p:spPr bwMode="auto">
              <a:xfrm>
                <a:off x="4556" y="377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4" name="Rectangle 6"/>
              <p:cNvSpPr>
                <a:spLocks noChangeArrowheads="1"/>
              </p:cNvSpPr>
              <p:nvPr/>
            </p:nvSpPr>
            <p:spPr bwMode="auto">
              <a:xfrm>
                <a:off x="4183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5" name="Rectangle 7"/>
              <p:cNvSpPr>
                <a:spLocks noChangeArrowheads="1"/>
              </p:cNvSpPr>
              <p:nvPr/>
            </p:nvSpPr>
            <p:spPr bwMode="auto">
              <a:xfrm>
                <a:off x="3810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6" name="Rectangle 8"/>
              <p:cNvSpPr>
                <a:spLocks noChangeArrowheads="1"/>
              </p:cNvSpPr>
              <p:nvPr/>
            </p:nvSpPr>
            <p:spPr bwMode="auto">
              <a:xfrm>
                <a:off x="3437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7" name="Rectangle 9"/>
              <p:cNvSpPr>
                <a:spLocks noChangeArrowheads="1"/>
              </p:cNvSpPr>
              <p:nvPr/>
            </p:nvSpPr>
            <p:spPr bwMode="auto">
              <a:xfrm>
                <a:off x="3065" y="377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8" name="Rectangle 10"/>
              <p:cNvSpPr>
                <a:spLocks noChangeArrowheads="1"/>
              </p:cNvSpPr>
              <p:nvPr/>
            </p:nvSpPr>
            <p:spPr bwMode="auto">
              <a:xfrm>
                <a:off x="2693" y="377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79" name="Rectangle 11"/>
              <p:cNvSpPr>
                <a:spLocks noChangeArrowheads="1"/>
              </p:cNvSpPr>
              <p:nvPr/>
            </p:nvSpPr>
            <p:spPr bwMode="auto">
              <a:xfrm>
                <a:off x="2320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0" name="Rectangle 12"/>
              <p:cNvSpPr>
                <a:spLocks noChangeArrowheads="1"/>
              </p:cNvSpPr>
              <p:nvPr/>
            </p:nvSpPr>
            <p:spPr bwMode="auto">
              <a:xfrm>
                <a:off x="1947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1" name="Rectangle 13"/>
              <p:cNvSpPr>
                <a:spLocks noChangeArrowheads="1"/>
              </p:cNvSpPr>
              <p:nvPr/>
            </p:nvSpPr>
            <p:spPr bwMode="auto">
              <a:xfrm>
                <a:off x="1574" y="377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2" name="Rectangle 14"/>
              <p:cNvSpPr>
                <a:spLocks noChangeArrowheads="1"/>
              </p:cNvSpPr>
              <p:nvPr/>
            </p:nvSpPr>
            <p:spPr bwMode="auto">
              <a:xfrm>
                <a:off x="1202" y="377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3" name="Rectangle 15"/>
              <p:cNvSpPr>
                <a:spLocks noChangeArrowheads="1"/>
              </p:cNvSpPr>
              <p:nvPr/>
            </p:nvSpPr>
            <p:spPr bwMode="auto">
              <a:xfrm>
                <a:off x="4556" y="345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4" name="Rectangle 16"/>
              <p:cNvSpPr>
                <a:spLocks noChangeArrowheads="1"/>
              </p:cNvSpPr>
              <p:nvPr/>
            </p:nvSpPr>
            <p:spPr bwMode="auto">
              <a:xfrm>
                <a:off x="4183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5" name="Rectangle 17"/>
              <p:cNvSpPr>
                <a:spLocks noChangeArrowheads="1"/>
              </p:cNvSpPr>
              <p:nvPr/>
            </p:nvSpPr>
            <p:spPr bwMode="auto">
              <a:xfrm>
                <a:off x="3810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6" name="Rectangle 18"/>
              <p:cNvSpPr>
                <a:spLocks noChangeArrowheads="1"/>
              </p:cNvSpPr>
              <p:nvPr/>
            </p:nvSpPr>
            <p:spPr bwMode="auto">
              <a:xfrm>
                <a:off x="3437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7" name="Rectangle 19"/>
              <p:cNvSpPr>
                <a:spLocks noChangeArrowheads="1"/>
              </p:cNvSpPr>
              <p:nvPr/>
            </p:nvSpPr>
            <p:spPr bwMode="auto">
              <a:xfrm>
                <a:off x="3065" y="345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8" name="Rectangle 20"/>
              <p:cNvSpPr>
                <a:spLocks noChangeArrowheads="1"/>
              </p:cNvSpPr>
              <p:nvPr/>
            </p:nvSpPr>
            <p:spPr bwMode="auto">
              <a:xfrm>
                <a:off x="2693" y="345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89" name="Rectangle 21"/>
              <p:cNvSpPr>
                <a:spLocks noChangeArrowheads="1"/>
              </p:cNvSpPr>
              <p:nvPr/>
            </p:nvSpPr>
            <p:spPr bwMode="auto">
              <a:xfrm>
                <a:off x="2320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0" name="Rectangle 22"/>
              <p:cNvSpPr>
                <a:spLocks noChangeArrowheads="1"/>
              </p:cNvSpPr>
              <p:nvPr/>
            </p:nvSpPr>
            <p:spPr bwMode="auto">
              <a:xfrm>
                <a:off x="1947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1" name="Rectangle 23"/>
              <p:cNvSpPr>
                <a:spLocks noChangeArrowheads="1"/>
              </p:cNvSpPr>
              <p:nvPr/>
            </p:nvSpPr>
            <p:spPr bwMode="auto">
              <a:xfrm>
                <a:off x="1574" y="345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2" name="Rectangle 24"/>
              <p:cNvSpPr>
                <a:spLocks noChangeArrowheads="1"/>
              </p:cNvSpPr>
              <p:nvPr/>
            </p:nvSpPr>
            <p:spPr bwMode="auto">
              <a:xfrm>
                <a:off x="1202" y="345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3" name="Rectangle 25"/>
              <p:cNvSpPr>
                <a:spLocks noChangeArrowheads="1"/>
              </p:cNvSpPr>
              <p:nvPr/>
            </p:nvSpPr>
            <p:spPr bwMode="auto">
              <a:xfrm>
                <a:off x="4556" y="312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4" name="Rectangle 26"/>
              <p:cNvSpPr>
                <a:spLocks noChangeArrowheads="1"/>
              </p:cNvSpPr>
              <p:nvPr/>
            </p:nvSpPr>
            <p:spPr bwMode="auto">
              <a:xfrm>
                <a:off x="4183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5" name="Rectangle 27"/>
              <p:cNvSpPr>
                <a:spLocks noChangeArrowheads="1"/>
              </p:cNvSpPr>
              <p:nvPr/>
            </p:nvSpPr>
            <p:spPr bwMode="auto">
              <a:xfrm>
                <a:off x="3810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6" name="Rectangle 28"/>
              <p:cNvSpPr>
                <a:spLocks noChangeArrowheads="1"/>
              </p:cNvSpPr>
              <p:nvPr/>
            </p:nvSpPr>
            <p:spPr bwMode="auto">
              <a:xfrm>
                <a:off x="3437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7" name="Rectangle 29"/>
              <p:cNvSpPr>
                <a:spLocks noChangeArrowheads="1"/>
              </p:cNvSpPr>
              <p:nvPr/>
            </p:nvSpPr>
            <p:spPr bwMode="auto">
              <a:xfrm>
                <a:off x="3065" y="312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8" name="Rectangle 30"/>
              <p:cNvSpPr>
                <a:spLocks noChangeArrowheads="1"/>
              </p:cNvSpPr>
              <p:nvPr/>
            </p:nvSpPr>
            <p:spPr bwMode="auto">
              <a:xfrm>
                <a:off x="2693" y="312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599" name="Rectangle 31"/>
              <p:cNvSpPr>
                <a:spLocks noChangeArrowheads="1"/>
              </p:cNvSpPr>
              <p:nvPr/>
            </p:nvSpPr>
            <p:spPr bwMode="auto">
              <a:xfrm>
                <a:off x="2320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0" name="Rectangle 32"/>
              <p:cNvSpPr>
                <a:spLocks noChangeArrowheads="1"/>
              </p:cNvSpPr>
              <p:nvPr/>
            </p:nvSpPr>
            <p:spPr bwMode="auto">
              <a:xfrm>
                <a:off x="1947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1" name="Rectangle 33"/>
              <p:cNvSpPr>
                <a:spLocks noChangeArrowheads="1"/>
              </p:cNvSpPr>
              <p:nvPr/>
            </p:nvSpPr>
            <p:spPr bwMode="auto">
              <a:xfrm>
                <a:off x="1574" y="312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2" name="Rectangle 34"/>
              <p:cNvSpPr>
                <a:spLocks noChangeArrowheads="1"/>
              </p:cNvSpPr>
              <p:nvPr/>
            </p:nvSpPr>
            <p:spPr bwMode="auto">
              <a:xfrm>
                <a:off x="1202" y="312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3" name="Rectangle 35"/>
              <p:cNvSpPr>
                <a:spLocks noChangeArrowheads="1"/>
              </p:cNvSpPr>
              <p:nvPr/>
            </p:nvSpPr>
            <p:spPr bwMode="auto">
              <a:xfrm>
                <a:off x="4556" y="280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4" name="Rectangle 36"/>
              <p:cNvSpPr>
                <a:spLocks noChangeArrowheads="1"/>
              </p:cNvSpPr>
              <p:nvPr/>
            </p:nvSpPr>
            <p:spPr bwMode="auto">
              <a:xfrm>
                <a:off x="4183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5" name="Rectangle 37"/>
              <p:cNvSpPr>
                <a:spLocks noChangeArrowheads="1"/>
              </p:cNvSpPr>
              <p:nvPr/>
            </p:nvSpPr>
            <p:spPr bwMode="auto">
              <a:xfrm>
                <a:off x="3810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6" name="Rectangle 38"/>
              <p:cNvSpPr>
                <a:spLocks noChangeArrowheads="1"/>
              </p:cNvSpPr>
              <p:nvPr/>
            </p:nvSpPr>
            <p:spPr bwMode="auto">
              <a:xfrm>
                <a:off x="3437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7" name="Rectangle 39"/>
              <p:cNvSpPr>
                <a:spLocks noChangeArrowheads="1"/>
              </p:cNvSpPr>
              <p:nvPr/>
            </p:nvSpPr>
            <p:spPr bwMode="auto">
              <a:xfrm>
                <a:off x="3065" y="280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8" name="Rectangle 40"/>
              <p:cNvSpPr>
                <a:spLocks noChangeArrowheads="1"/>
              </p:cNvSpPr>
              <p:nvPr/>
            </p:nvSpPr>
            <p:spPr bwMode="auto">
              <a:xfrm>
                <a:off x="2693" y="280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09" name="Rectangle 41"/>
              <p:cNvSpPr>
                <a:spLocks noChangeArrowheads="1"/>
              </p:cNvSpPr>
              <p:nvPr/>
            </p:nvSpPr>
            <p:spPr bwMode="auto">
              <a:xfrm>
                <a:off x="2320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0" name="Rectangle 42"/>
              <p:cNvSpPr>
                <a:spLocks noChangeArrowheads="1"/>
              </p:cNvSpPr>
              <p:nvPr/>
            </p:nvSpPr>
            <p:spPr bwMode="auto">
              <a:xfrm>
                <a:off x="1947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1" name="Rectangle 43"/>
              <p:cNvSpPr>
                <a:spLocks noChangeArrowheads="1"/>
              </p:cNvSpPr>
              <p:nvPr/>
            </p:nvSpPr>
            <p:spPr bwMode="auto">
              <a:xfrm>
                <a:off x="1574" y="280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2" name="Rectangle 44"/>
              <p:cNvSpPr>
                <a:spLocks noChangeArrowheads="1"/>
              </p:cNvSpPr>
              <p:nvPr/>
            </p:nvSpPr>
            <p:spPr bwMode="auto">
              <a:xfrm>
                <a:off x="1202" y="280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3" name="Rectangle 45"/>
              <p:cNvSpPr>
                <a:spLocks noChangeArrowheads="1"/>
              </p:cNvSpPr>
              <p:nvPr/>
            </p:nvSpPr>
            <p:spPr bwMode="auto">
              <a:xfrm>
                <a:off x="4556" y="247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4" name="Rectangle 46"/>
              <p:cNvSpPr>
                <a:spLocks noChangeArrowheads="1"/>
              </p:cNvSpPr>
              <p:nvPr/>
            </p:nvSpPr>
            <p:spPr bwMode="auto">
              <a:xfrm>
                <a:off x="4183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5" name="Rectangle 47"/>
              <p:cNvSpPr>
                <a:spLocks noChangeArrowheads="1"/>
              </p:cNvSpPr>
              <p:nvPr/>
            </p:nvSpPr>
            <p:spPr bwMode="auto">
              <a:xfrm>
                <a:off x="3810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6" name="Rectangle 48"/>
              <p:cNvSpPr>
                <a:spLocks noChangeArrowheads="1"/>
              </p:cNvSpPr>
              <p:nvPr/>
            </p:nvSpPr>
            <p:spPr bwMode="auto">
              <a:xfrm>
                <a:off x="3437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7" name="Rectangle 49"/>
              <p:cNvSpPr>
                <a:spLocks noChangeArrowheads="1"/>
              </p:cNvSpPr>
              <p:nvPr/>
            </p:nvSpPr>
            <p:spPr bwMode="auto">
              <a:xfrm>
                <a:off x="3065" y="247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8" name="Rectangle 50"/>
              <p:cNvSpPr>
                <a:spLocks noChangeArrowheads="1"/>
              </p:cNvSpPr>
              <p:nvPr/>
            </p:nvSpPr>
            <p:spPr bwMode="auto">
              <a:xfrm>
                <a:off x="2693" y="247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19" name="Rectangle 51"/>
              <p:cNvSpPr>
                <a:spLocks noChangeArrowheads="1"/>
              </p:cNvSpPr>
              <p:nvPr/>
            </p:nvSpPr>
            <p:spPr bwMode="auto">
              <a:xfrm>
                <a:off x="2320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0" name="Rectangle 52"/>
              <p:cNvSpPr>
                <a:spLocks noChangeArrowheads="1"/>
              </p:cNvSpPr>
              <p:nvPr/>
            </p:nvSpPr>
            <p:spPr bwMode="auto">
              <a:xfrm>
                <a:off x="1947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1" name="Rectangle 53"/>
              <p:cNvSpPr>
                <a:spLocks noChangeArrowheads="1"/>
              </p:cNvSpPr>
              <p:nvPr/>
            </p:nvSpPr>
            <p:spPr bwMode="auto">
              <a:xfrm>
                <a:off x="1574" y="247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2" name="Rectangle 54"/>
              <p:cNvSpPr>
                <a:spLocks noChangeArrowheads="1"/>
              </p:cNvSpPr>
              <p:nvPr/>
            </p:nvSpPr>
            <p:spPr bwMode="auto">
              <a:xfrm>
                <a:off x="1202" y="247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3" name="Rectangle 55"/>
              <p:cNvSpPr>
                <a:spLocks noChangeArrowheads="1"/>
              </p:cNvSpPr>
              <p:nvPr/>
            </p:nvSpPr>
            <p:spPr bwMode="auto">
              <a:xfrm>
                <a:off x="4556" y="214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4" name="Rectangle 56"/>
              <p:cNvSpPr>
                <a:spLocks noChangeArrowheads="1"/>
              </p:cNvSpPr>
              <p:nvPr/>
            </p:nvSpPr>
            <p:spPr bwMode="auto">
              <a:xfrm>
                <a:off x="4183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5" name="Rectangle 57"/>
              <p:cNvSpPr>
                <a:spLocks noChangeArrowheads="1"/>
              </p:cNvSpPr>
              <p:nvPr/>
            </p:nvSpPr>
            <p:spPr bwMode="auto">
              <a:xfrm>
                <a:off x="3810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6" name="Rectangle 58"/>
              <p:cNvSpPr>
                <a:spLocks noChangeArrowheads="1"/>
              </p:cNvSpPr>
              <p:nvPr/>
            </p:nvSpPr>
            <p:spPr bwMode="auto">
              <a:xfrm>
                <a:off x="3437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7" name="Rectangle 59"/>
              <p:cNvSpPr>
                <a:spLocks noChangeArrowheads="1"/>
              </p:cNvSpPr>
              <p:nvPr/>
            </p:nvSpPr>
            <p:spPr bwMode="auto">
              <a:xfrm>
                <a:off x="3065" y="214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8" name="Rectangle 60"/>
              <p:cNvSpPr>
                <a:spLocks noChangeArrowheads="1"/>
              </p:cNvSpPr>
              <p:nvPr/>
            </p:nvSpPr>
            <p:spPr bwMode="auto">
              <a:xfrm>
                <a:off x="2693" y="214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29" name="Rectangle 61"/>
              <p:cNvSpPr>
                <a:spLocks noChangeArrowheads="1"/>
              </p:cNvSpPr>
              <p:nvPr/>
            </p:nvSpPr>
            <p:spPr bwMode="auto">
              <a:xfrm>
                <a:off x="2320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0" name="Rectangle 62"/>
              <p:cNvSpPr>
                <a:spLocks noChangeArrowheads="1"/>
              </p:cNvSpPr>
              <p:nvPr/>
            </p:nvSpPr>
            <p:spPr bwMode="auto">
              <a:xfrm>
                <a:off x="1947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1" name="Rectangle 63"/>
              <p:cNvSpPr>
                <a:spLocks noChangeArrowheads="1"/>
              </p:cNvSpPr>
              <p:nvPr/>
            </p:nvSpPr>
            <p:spPr bwMode="auto">
              <a:xfrm>
                <a:off x="1574" y="2149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2" name="Rectangle 64"/>
              <p:cNvSpPr>
                <a:spLocks noChangeArrowheads="1"/>
              </p:cNvSpPr>
              <p:nvPr/>
            </p:nvSpPr>
            <p:spPr bwMode="auto">
              <a:xfrm>
                <a:off x="1202" y="2149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3" name="Rectangle 65"/>
              <p:cNvSpPr>
                <a:spLocks noChangeArrowheads="1"/>
              </p:cNvSpPr>
              <p:nvPr/>
            </p:nvSpPr>
            <p:spPr bwMode="auto">
              <a:xfrm>
                <a:off x="4556" y="182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4" name="Rectangle 66"/>
              <p:cNvSpPr>
                <a:spLocks noChangeArrowheads="1"/>
              </p:cNvSpPr>
              <p:nvPr/>
            </p:nvSpPr>
            <p:spPr bwMode="auto">
              <a:xfrm>
                <a:off x="4183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5" name="Rectangle 67"/>
              <p:cNvSpPr>
                <a:spLocks noChangeArrowheads="1"/>
              </p:cNvSpPr>
              <p:nvPr/>
            </p:nvSpPr>
            <p:spPr bwMode="auto">
              <a:xfrm>
                <a:off x="3810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6" name="Rectangle 68"/>
              <p:cNvSpPr>
                <a:spLocks noChangeArrowheads="1"/>
              </p:cNvSpPr>
              <p:nvPr/>
            </p:nvSpPr>
            <p:spPr bwMode="auto">
              <a:xfrm>
                <a:off x="3437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7" name="Rectangle 69"/>
              <p:cNvSpPr>
                <a:spLocks noChangeArrowheads="1"/>
              </p:cNvSpPr>
              <p:nvPr/>
            </p:nvSpPr>
            <p:spPr bwMode="auto">
              <a:xfrm>
                <a:off x="3065" y="182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8" name="Rectangle 70"/>
              <p:cNvSpPr>
                <a:spLocks noChangeArrowheads="1"/>
              </p:cNvSpPr>
              <p:nvPr/>
            </p:nvSpPr>
            <p:spPr bwMode="auto">
              <a:xfrm>
                <a:off x="2693" y="182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39" name="Rectangle 71"/>
              <p:cNvSpPr>
                <a:spLocks noChangeArrowheads="1"/>
              </p:cNvSpPr>
              <p:nvPr/>
            </p:nvSpPr>
            <p:spPr bwMode="auto">
              <a:xfrm>
                <a:off x="2320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0" name="Rectangle 72"/>
              <p:cNvSpPr>
                <a:spLocks noChangeArrowheads="1"/>
              </p:cNvSpPr>
              <p:nvPr/>
            </p:nvSpPr>
            <p:spPr bwMode="auto">
              <a:xfrm>
                <a:off x="1947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1" name="Rectangle 73"/>
              <p:cNvSpPr>
                <a:spLocks noChangeArrowheads="1"/>
              </p:cNvSpPr>
              <p:nvPr/>
            </p:nvSpPr>
            <p:spPr bwMode="auto">
              <a:xfrm>
                <a:off x="1574" y="1823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2" name="Rectangle 74"/>
              <p:cNvSpPr>
                <a:spLocks noChangeArrowheads="1"/>
              </p:cNvSpPr>
              <p:nvPr/>
            </p:nvSpPr>
            <p:spPr bwMode="auto">
              <a:xfrm>
                <a:off x="1202" y="1823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3" name="Rectangle 75"/>
              <p:cNvSpPr>
                <a:spLocks noChangeArrowheads="1"/>
              </p:cNvSpPr>
              <p:nvPr/>
            </p:nvSpPr>
            <p:spPr bwMode="auto">
              <a:xfrm>
                <a:off x="4556" y="149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4" name="Rectangle 76"/>
              <p:cNvSpPr>
                <a:spLocks noChangeArrowheads="1"/>
              </p:cNvSpPr>
              <p:nvPr/>
            </p:nvSpPr>
            <p:spPr bwMode="auto">
              <a:xfrm>
                <a:off x="4183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5" name="Rectangle 77"/>
              <p:cNvSpPr>
                <a:spLocks noChangeArrowheads="1"/>
              </p:cNvSpPr>
              <p:nvPr/>
            </p:nvSpPr>
            <p:spPr bwMode="auto">
              <a:xfrm>
                <a:off x="3810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6" name="Rectangle 78"/>
              <p:cNvSpPr>
                <a:spLocks noChangeArrowheads="1"/>
              </p:cNvSpPr>
              <p:nvPr/>
            </p:nvSpPr>
            <p:spPr bwMode="auto">
              <a:xfrm>
                <a:off x="3437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7" name="Rectangle 79"/>
              <p:cNvSpPr>
                <a:spLocks noChangeArrowheads="1"/>
              </p:cNvSpPr>
              <p:nvPr/>
            </p:nvSpPr>
            <p:spPr bwMode="auto">
              <a:xfrm>
                <a:off x="3065" y="149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8" name="Rectangle 80"/>
              <p:cNvSpPr>
                <a:spLocks noChangeArrowheads="1"/>
              </p:cNvSpPr>
              <p:nvPr/>
            </p:nvSpPr>
            <p:spPr bwMode="auto">
              <a:xfrm>
                <a:off x="2693" y="149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49" name="Rectangle 81"/>
              <p:cNvSpPr>
                <a:spLocks noChangeArrowheads="1"/>
              </p:cNvSpPr>
              <p:nvPr/>
            </p:nvSpPr>
            <p:spPr bwMode="auto">
              <a:xfrm>
                <a:off x="2320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0" name="Rectangle 82"/>
              <p:cNvSpPr>
                <a:spLocks noChangeArrowheads="1"/>
              </p:cNvSpPr>
              <p:nvPr/>
            </p:nvSpPr>
            <p:spPr bwMode="auto">
              <a:xfrm>
                <a:off x="1947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1" name="Rectangle 83"/>
              <p:cNvSpPr>
                <a:spLocks noChangeArrowheads="1"/>
              </p:cNvSpPr>
              <p:nvPr/>
            </p:nvSpPr>
            <p:spPr bwMode="auto">
              <a:xfrm>
                <a:off x="1574" y="1497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2" name="Rectangle 84"/>
              <p:cNvSpPr>
                <a:spLocks noChangeArrowheads="1"/>
              </p:cNvSpPr>
              <p:nvPr/>
            </p:nvSpPr>
            <p:spPr bwMode="auto">
              <a:xfrm>
                <a:off x="1202" y="1497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3" name="Rectangle 85"/>
              <p:cNvSpPr>
                <a:spLocks noChangeArrowheads="1"/>
              </p:cNvSpPr>
              <p:nvPr/>
            </p:nvSpPr>
            <p:spPr bwMode="auto">
              <a:xfrm>
                <a:off x="4556" y="117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4" name="Rectangle 86"/>
              <p:cNvSpPr>
                <a:spLocks noChangeArrowheads="1"/>
              </p:cNvSpPr>
              <p:nvPr/>
            </p:nvSpPr>
            <p:spPr bwMode="auto">
              <a:xfrm>
                <a:off x="4183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5" name="Rectangle 87"/>
              <p:cNvSpPr>
                <a:spLocks noChangeArrowheads="1"/>
              </p:cNvSpPr>
              <p:nvPr/>
            </p:nvSpPr>
            <p:spPr bwMode="auto">
              <a:xfrm>
                <a:off x="3810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6" name="Rectangle 88"/>
              <p:cNvSpPr>
                <a:spLocks noChangeArrowheads="1"/>
              </p:cNvSpPr>
              <p:nvPr/>
            </p:nvSpPr>
            <p:spPr bwMode="auto">
              <a:xfrm>
                <a:off x="3437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7" name="Rectangle 89"/>
              <p:cNvSpPr>
                <a:spLocks noChangeArrowheads="1"/>
              </p:cNvSpPr>
              <p:nvPr/>
            </p:nvSpPr>
            <p:spPr bwMode="auto">
              <a:xfrm>
                <a:off x="3065" y="117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8" name="Rectangle 90"/>
              <p:cNvSpPr>
                <a:spLocks noChangeArrowheads="1"/>
              </p:cNvSpPr>
              <p:nvPr/>
            </p:nvSpPr>
            <p:spPr bwMode="auto">
              <a:xfrm>
                <a:off x="2693" y="117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59" name="Rectangle 91"/>
              <p:cNvSpPr>
                <a:spLocks noChangeArrowheads="1"/>
              </p:cNvSpPr>
              <p:nvPr/>
            </p:nvSpPr>
            <p:spPr bwMode="auto">
              <a:xfrm>
                <a:off x="2320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0" name="Rectangle 92"/>
              <p:cNvSpPr>
                <a:spLocks noChangeArrowheads="1"/>
              </p:cNvSpPr>
              <p:nvPr/>
            </p:nvSpPr>
            <p:spPr bwMode="auto">
              <a:xfrm>
                <a:off x="1947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1" name="Rectangle 93"/>
              <p:cNvSpPr>
                <a:spLocks noChangeArrowheads="1"/>
              </p:cNvSpPr>
              <p:nvPr/>
            </p:nvSpPr>
            <p:spPr bwMode="auto">
              <a:xfrm>
                <a:off x="1574" y="1171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2" name="Rectangle 94"/>
              <p:cNvSpPr>
                <a:spLocks noChangeArrowheads="1"/>
              </p:cNvSpPr>
              <p:nvPr/>
            </p:nvSpPr>
            <p:spPr bwMode="auto">
              <a:xfrm>
                <a:off x="1202" y="1171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3" name="Rectangle 95"/>
              <p:cNvSpPr>
                <a:spLocks noChangeArrowheads="1"/>
              </p:cNvSpPr>
              <p:nvPr/>
            </p:nvSpPr>
            <p:spPr bwMode="auto">
              <a:xfrm>
                <a:off x="4556" y="84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4" name="Rectangle 96"/>
              <p:cNvSpPr>
                <a:spLocks noChangeArrowheads="1"/>
              </p:cNvSpPr>
              <p:nvPr/>
            </p:nvSpPr>
            <p:spPr bwMode="auto">
              <a:xfrm>
                <a:off x="4183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5" name="Rectangle 97"/>
              <p:cNvSpPr>
                <a:spLocks noChangeArrowheads="1"/>
              </p:cNvSpPr>
              <p:nvPr/>
            </p:nvSpPr>
            <p:spPr bwMode="auto">
              <a:xfrm>
                <a:off x="3810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6" name="Rectangle 98"/>
              <p:cNvSpPr>
                <a:spLocks noChangeArrowheads="1"/>
              </p:cNvSpPr>
              <p:nvPr/>
            </p:nvSpPr>
            <p:spPr bwMode="auto">
              <a:xfrm>
                <a:off x="3437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7" name="Rectangle 99"/>
              <p:cNvSpPr>
                <a:spLocks noChangeArrowheads="1"/>
              </p:cNvSpPr>
              <p:nvPr/>
            </p:nvSpPr>
            <p:spPr bwMode="auto">
              <a:xfrm>
                <a:off x="3065" y="84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8" name="Rectangle 100"/>
              <p:cNvSpPr>
                <a:spLocks noChangeArrowheads="1"/>
              </p:cNvSpPr>
              <p:nvPr/>
            </p:nvSpPr>
            <p:spPr bwMode="auto">
              <a:xfrm>
                <a:off x="2693" y="84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69" name="Rectangle 101"/>
              <p:cNvSpPr>
                <a:spLocks noChangeArrowheads="1"/>
              </p:cNvSpPr>
              <p:nvPr/>
            </p:nvSpPr>
            <p:spPr bwMode="auto">
              <a:xfrm>
                <a:off x="2320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70" name="Rectangle 102"/>
              <p:cNvSpPr>
                <a:spLocks noChangeArrowheads="1"/>
              </p:cNvSpPr>
              <p:nvPr/>
            </p:nvSpPr>
            <p:spPr bwMode="auto">
              <a:xfrm>
                <a:off x="1947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71" name="Rectangle 103"/>
              <p:cNvSpPr>
                <a:spLocks noChangeArrowheads="1"/>
              </p:cNvSpPr>
              <p:nvPr/>
            </p:nvSpPr>
            <p:spPr bwMode="auto">
              <a:xfrm>
                <a:off x="1574" y="845"/>
                <a:ext cx="37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72" name="Rectangle 104"/>
              <p:cNvSpPr>
                <a:spLocks noChangeArrowheads="1"/>
              </p:cNvSpPr>
              <p:nvPr/>
            </p:nvSpPr>
            <p:spPr bwMode="auto">
              <a:xfrm>
                <a:off x="1202" y="845"/>
                <a:ext cx="37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ru-RU" sz="2800"/>
              </a:p>
            </p:txBody>
          </p:sp>
          <p:sp>
            <p:nvSpPr>
              <p:cNvPr id="23673" name="Line 105"/>
              <p:cNvSpPr>
                <a:spLocks noChangeShapeType="1"/>
              </p:cNvSpPr>
              <p:nvPr/>
            </p:nvSpPr>
            <p:spPr bwMode="auto">
              <a:xfrm>
                <a:off x="1202" y="845"/>
                <a:ext cx="3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4" name="Line 106"/>
              <p:cNvSpPr>
                <a:spLocks noChangeShapeType="1"/>
              </p:cNvSpPr>
              <p:nvPr/>
            </p:nvSpPr>
            <p:spPr bwMode="auto">
              <a:xfrm>
                <a:off x="1202" y="1171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5" name="Line 107"/>
              <p:cNvSpPr>
                <a:spLocks noChangeShapeType="1"/>
              </p:cNvSpPr>
              <p:nvPr/>
            </p:nvSpPr>
            <p:spPr bwMode="auto">
              <a:xfrm>
                <a:off x="1202" y="1497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6" name="Line 108"/>
              <p:cNvSpPr>
                <a:spLocks noChangeShapeType="1"/>
              </p:cNvSpPr>
              <p:nvPr/>
            </p:nvSpPr>
            <p:spPr bwMode="auto">
              <a:xfrm>
                <a:off x="1202" y="1823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7" name="Line 109"/>
              <p:cNvSpPr>
                <a:spLocks noChangeShapeType="1"/>
              </p:cNvSpPr>
              <p:nvPr/>
            </p:nvSpPr>
            <p:spPr bwMode="auto">
              <a:xfrm>
                <a:off x="1202" y="2149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8" name="Line 110"/>
              <p:cNvSpPr>
                <a:spLocks noChangeShapeType="1"/>
              </p:cNvSpPr>
              <p:nvPr/>
            </p:nvSpPr>
            <p:spPr bwMode="auto">
              <a:xfrm>
                <a:off x="1202" y="2475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79" name="Line 111"/>
              <p:cNvSpPr>
                <a:spLocks noChangeShapeType="1"/>
              </p:cNvSpPr>
              <p:nvPr/>
            </p:nvSpPr>
            <p:spPr bwMode="auto">
              <a:xfrm>
                <a:off x="1202" y="2801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0" name="Line 112"/>
              <p:cNvSpPr>
                <a:spLocks noChangeShapeType="1"/>
              </p:cNvSpPr>
              <p:nvPr/>
            </p:nvSpPr>
            <p:spPr bwMode="auto">
              <a:xfrm>
                <a:off x="1202" y="3127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1" name="Line 113"/>
              <p:cNvSpPr>
                <a:spLocks noChangeShapeType="1"/>
              </p:cNvSpPr>
              <p:nvPr/>
            </p:nvSpPr>
            <p:spPr bwMode="auto">
              <a:xfrm>
                <a:off x="1202" y="3453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2" name="Line 114"/>
              <p:cNvSpPr>
                <a:spLocks noChangeShapeType="1"/>
              </p:cNvSpPr>
              <p:nvPr/>
            </p:nvSpPr>
            <p:spPr bwMode="auto">
              <a:xfrm>
                <a:off x="1202" y="3779"/>
                <a:ext cx="37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3" name="Line 115"/>
              <p:cNvSpPr>
                <a:spLocks noChangeShapeType="1"/>
              </p:cNvSpPr>
              <p:nvPr/>
            </p:nvSpPr>
            <p:spPr bwMode="auto">
              <a:xfrm>
                <a:off x="1202" y="4105"/>
                <a:ext cx="3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4" name="Line 116"/>
              <p:cNvSpPr>
                <a:spLocks noChangeShapeType="1"/>
              </p:cNvSpPr>
              <p:nvPr/>
            </p:nvSpPr>
            <p:spPr bwMode="auto">
              <a:xfrm>
                <a:off x="1202" y="845"/>
                <a:ext cx="0" cy="32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5" name="Line 117"/>
              <p:cNvSpPr>
                <a:spLocks noChangeShapeType="1"/>
              </p:cNvSpPr>
              <p:nvPr/>
            </p:nvSpPr>
            <p:spPr bwMode="auto">
              <a:xfrm>
                <a:off x="1574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6" name="Line 118"/>
              <p:cNvSpPr>
                <a:spLocks noChangeShapeType="1"/>
              </p:cNvSpPr>
              <p:nvPr/>
            </p:nvSpPr>
            <p:spPr bwMode="auto">
              <a:xfrm>
                <a:off x="1947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7" name="Line 119"/>
              <p:cNvSpPr>
                <a:spLocks noChangeShapeType="1"/>
              </p:cNvSpPr>
              <p:nvPr/>
            </p:nvSpPr>
            <p:spPr bwMode="auto">
              <a:xfrm>
                <a:off x="2320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8" name="Line 120"/>
              <p:cNvSpPr>
                <a:spLocks noChangeShapeType="1"/>
              </p:cNvSpPr>
              <p:nvPr/>
            </p:nvSpPr>
            <p:spPr bwMode="auto">
              <a:xfrm>
                <a:off x="2693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89" name="Line 121"/>
              <p:cNvSpPr>
                <a:spLocks noChangeShapeType="1"/>
              </p:cNvSpPr>
              <p:nvPr/>
            </p:nvSpPr>
            <p:spPr bwMode="auto">
              <a:xfrm>
                <a:off x="3065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0" name="Line 122"/>
              <p:cNvSpPr>
                <a:spLocks noChangeShapeType="1"/>
              </p:cNvSpPr>
              <p:nvPr/>
            </p:nvSpPr>
            <p:spPr bwMode="auto">
              <a:xfrm>
                <a:off x="3437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1" name="Line 123"/>
              <p:cNvSpPr>
                <a:spLocks noChangeShapeType="1"/>
              </p:cNvSpPr>
              <p:nvPr/>
            </p:nvSpPr>
            <p:spPr bwMode="auto">
              <a:xfrm>
                <a:off x="3810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2" name="Line 124"/>
              <p:cNvSpPr>
                <a:spLocks noChangeShapeType="1"/>
              </p:cNvSpPr>
              <p:nvPr/>
            </p:nvSpPr>
            <p:spPr bwMode="auto">
              <a:xfrm>
                <a:off x="4183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3" name="Line 125"/>
              <p:cNvSpPr>
                <a:spLocks noChangeShapeType="1"/>
              </p:cNvSpPr>
              <p:nvPr/>
            </p:nvSpPr>
            <p:spPr bwMode="auto">
              <a:xfrm>
                <a:off x="4556" y="845"/>
                <a:ext cx="0" cy="3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4" name="Line 126"/>
              <p:cNvSpPr>
                <a:spLocks noChangeShapeType="1"/>
              </p:cNvSpPr>
              <p:nvPr/>
            </p:nvSpPr>
            <p:spPr bwMode="auto">
              <a:xfrm>
                <a:off x="4928" y="845"/>
                <a:ext cx="0" cy="32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5" name="Line 127"/>
              <p:cNvSpPr>
                <a:spLocks noChangeShapeType="1"/>
              </p:cNvSpPr>
              <p:nvPr/>
            </p:nvSpPr>
            <p:spPr bwMode="auto">
              <a:xfrm flipV="1">
                <a:off x="3061" y="673"/>
                <a:ext cx="0" cy="36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6" name="Line 128"/>
              <p:cNvSpPr>
                <a:spLocks noChangeShapeType="1"/>
              </p:cNvSpPr>
              <p:nvPr/>
            </p:nvSpPr>
            <p:spPr bwMode="auto">
              <a:xfrm>
                <a:off x="884" y="2478"/>
                <a:ext cx="43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97" name="Text Box 129"/>
              <p:cNvSpPr txBox="1">
                <a:spLocks noChangeArrowheads="1"/>
              </p:cNvSpPr>
              <p:nvPr/>
            </p:nvSpPr>
            <p:spPr bwMode="auto">
              <a:xfrm>
                <a:off x="5045" y="2505"/>
                <a:ext cx="257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/>
                  <a:t>x</a:t>
                </a:r>
                <a:endParaRPr lang="ru-RU" sz="3200" b="1" i="1" dirty="0"/>
              </a:p>
            </p:txBody>
          </p:sp>
          <p:sp>
            <p:nvSpPr>
              <p:cNvPr id="23698" name="Text Box 130"/>
              <p:cNvSpPr txBox="1">
                <a:spLocks noChangeArrowheads="1"/>
              </p:cNvSpPr>
              <p:nvPr/>
            </p:nvSpPr>
            <p:spPr bwMode="auto">
              <a:xfrm>
                <a:off x="3160" y="545"/>
                <a:ext cx="259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/>
                  <a:t>y</a:t>
                </a:r>
                <a:endParaRPr lang="ru-RU" sz="3200" b="1" i="1" dirty="0"/>
              </a:p>
            </p:txBody>
          </p:sp>
        </p:grpSp>
        <p:sp>
          <p:nvSpPr>
            <p:cNvPr id="23572" name="Text Box 131"/>
            <p:cNvSpPr txBox="1">
              <a:spLocks noChangeArrowheads="1"/>
            </p:cNvSpPr>
            <p:nvPr/>
          </p:nvSpPr>
          <p:spPr bwMode="auto">
            <a:xfrm>
              <a:off x="2868" y="2576"/>
              <a:ext cx="248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i="1" dirty="0"/>
                <a:t>0</a:t>
              </a:r>
              <a:endParaRPr lang="ru-RU" sz="3200" b="1" i="1" dirty="0"/>
            </a:p>
          </p:txBody>
        </p:sp>
      </p:grp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4644008" y="764704"/>
            <a:ext cx="542925" cy="646113"/>
            <a:chOff x="3496" y="1976"/>
            <a:chExt cx="342" cy="407"/>
          </a:xfrm>
        </p:grpSpPr>
        <p:sp>
          <p:nvSpPr>
            <p:cNvPr id="23569" name="Oval 133"/>
            <p:cNvSpPr>
              <a:spLocks noChangeArrowheads="1"/>
            </p:cNvSpPr>
            <p:nvPr/>
          </p:nvSpPr>
          <p:spPr bwMode="auto">
            <a:xfrm>
              <a:off x="3496" y="2205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0" name="Text Box 134"/>
            <p:cNvSpPr txBox="1">
              <a:spLocks noChangeArrowheads="1"/>
            </p:cNvSpPr>
            <p:nvPr/>
          </p:nvSpPr>
          <p:spPr bwMode="auto">
            <a:xfrm>
              <a:off x="3606" y="1976"/>
              <a:ext cx="2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i="1" dirty="0"/>
                <a:t>A</a:t>
              </a:r>
              <a:endParaRPr lang="ru-RU" sz="3600" b="1" i="1" dirty="0"/>
            </a:p>
          </p:txBody>
        </p:sp>
      </p:grpSp>
      <p:grpSp>
        <p:nvGrpSpPr>
          <p:cNvPr id="5" name="Group 135"/>
          <p:cNvGrpSpPr>
            <a:grpSpLocks/>
          </p:cNvGrpSpPr>
          <p:nvPr/>
        </p:nvGrpSpPr>
        <p:grpSpPr bwMode="auto">
          <a:xfrm>
            <a:off x="1403648" y="1412776"/>
            <a:ext cx="542925" cy="646112"/>
            <a:chOff x="3496" y="1976"/>
            <a:chExt cx="342" cy="407"/>
          </a:xfrm>
        </p:grpSpPr>
        <p:sp>
          <p:nvSpPr>
            <p:cNvPr id="23567" name="Oval 136"/>
            <p:cNvSpPr>
              <a:spLocks noChangeArrowheads="1"/>
            </p:cNvSpPr>
            <p:nvPr/>
          </p:nvSpPr>
          <p:spPr bwMode="auto">
            <a:xfrm>
              <a:off x="3496" y="2205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Text Box 137"/>
            <p:cNvSpPr txBox="1">
              <a:spLocks noChangeArrowheads="1"/>
            </p:cNvSpPr>
            <p:nvPr/>
          </p:nvSpPr>
          <p:spPr bwMode="auto">
            <a:xfrm>
              <a:off x="3606" y="1976"/>
              <a:ext cx="2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i="1" dirty="0"/>
                <a:t>B</a:t>
              </a:r>
              <a:endParaRPr lang="ru-RU" sz="3600" b="1" i="1" dirty="0"/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796136" y="5445229"/>
            <a:ext cx="542925" cy="646114"/>
            <a:chOff x="3496" y="1976"/>
            <a:chExt cx="342" cy="407"/>
          </a:xfrm>
        </p:grpSpPr>
        <p:sp>
          <p:nvSpPr>
            <p:cNvPr id="23565" name="Oval 139"/>
            <p:cNvSpPr>
              <a:spLocks noChangeArrowheads="1"/>
            </p:cNvSpPr>
            <p:nvPr/>
          </p:nvSpPr>
          <p:spPr bwMode="auto">
            <a:xfrm>
              <a:off x="3496" y="2205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6" name="Text Box 140"/>
            <p:cNvSpPr txBox="1">
              <a:spLocks noChangeArrowheads="1"/>
            </p:cNvSpPr>
            <p:nvPr/>
          </p:nvSpPr>
          <p:spPr bwMode="auto">
            <a:xfrm>
              <a:off x="3606" y="1976"/>
              <a:ext cx="2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i="1" dirty="0"/>
                <a:t>D</a:t>
              </a:r>
              <a:endParaRPr lang="ru-RU" sz="3600" b="1" i="1" dirty="0"/>
            </a:p>
          </p:txBody>
        </p:sp>
      </p:grpSp>
      <p:grpSp>
        <p:nvGrpSpPr>
          <p:cNvPr id="7" name="Group 141"/>
          <p:cNvGrpSpPr>
            <a:grpSpLocks/>
          </p:cNvGrpSpPr>
          <p:nvPr/>
        </p:nvGrpSpPr>
        <p:grpSpPr bwMode="auto">
          <a:xfrm>
            <a:off x="2555776" y="4797152"/>
            <a:ext cx="542925" cy="646112"/>
            <a:chOff x="3496" y="1976"/>
            <a:chExt cx="342" cy="407"/>
          </a:xfrm>
        </p:grpSpPr>
        <p:sp>
          <p:nvSpPr>
            <p:cNvPr id="23563" name="Oval 142"/>
            <p:cNvSpPr>
              <a:spLocks noChangeArrowheads="1"/>
            </p:cNvSpPr>
            <p:nvPr/>
          </p:nvSpPr>
          <p:spPr bwMode="auto">
            <a:xfrm>
              <a:off x="3496" y="2205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4" name="Text Box 143"/>
            <p:cNvSpPr txBox="1">
              <a:spLocks noChangeArrowheads="1"/>
            </p:cNvSpPr>
            <p:nvPr/>
          </p:nvSpPr>
          <p:spPr bwMode="auto">
            <a:xfrm>
              <a:off x="3606" y="1976"/>
              <a:ext cx="2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i="1" dirty="0"/>
                <a:t>C</a:t>
              </a:r>
              <a:endParaRPr lang="ru-RU" sz="3600" b="1" i="1" dirty="0"/>
            </a:p>
          </p:txBody>
        </p:sp>
      </p:grpSp>
      <p:sp>
        <p:nvSpPr>
          <p:cNvPr id="88208" name="Text Box 144"/>
          <p:cNvSpPr txBox="1">
            <a:spLocks noChangeArrowheads="1"/>
          </p:cNvSpPr>
          <p:nvPr/>
        </p:nvSpPr>
        <p:spPr bwMode="auto">
          <a:xfrm>
            <a:off x="6804024" y="1530350"/>
            <a:ext cx="1584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/>
              <a:t>А(2;4)</a:t>
            </a:r>
            <a:endParaRPr lang="ru-RU" sz="4000" b="1" dirty="0"/>
          </a:p>
        </p:txBody>
      </p:sp>
      <p:sp>
        <p:nvSpPr>
          <p:cNvPr id="88209" name="Text Box 145"/>
          <p:cNvSpPr txBox="1">
            <a:spLocks noChangeArrowheads="1"/>
          </p:cNvSpPr>
          <p:nvPr/>
        </p:nvSpPr>
        <p:spPr bwMode="auto">
          <a:xfrm>
            <a:off x="6804025" y="2349500"/>
            <a:ext cx="1609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В</a:t>
            </a:r>
            <a:r>
              <a:rPr lang="ru-RU" sz="4000" b="1" dirty="0" smtClean="0"/>
              <a:t>(-4;3)</a:t>
            </a:r>
            <a:endParaRPr lang="ru-RU" sz="4000" b="1" dirty="0"/>
          </a:p>
        </p:txBody>
      </p:sp>
      <p:sp>
        <p:nvSpPr>
          <p:cNvPr id="88210" name="Text Box 146"/>
          <p:cNvSpPr txBox="1">
            <a:spLocks noChangeArrowheads="1"/>
          </p:cNvSpPr>
          <p:nvPr/>
        </p:nvSpPr>
        <p:spPr bwMode="auto">
          <a:xfrm>
            <a:off x="6948264" y="3933056"/>
            <a:ext cx="16466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smtClean="0"/>
              <a:t>D</a:t>
            </a:r>
            <a:r>
              <a:rPr lang="ru-RU" sz="4000" b="1" dirty="0" smtClean="0"/>
              <a:t>(</a:t>
            </a:r>
            <a:r>
              <a:rPr lang="en-US" sz="4000" b="1" dirty="0" smtClean="0"/>
              <a:t>4</a:t>
            </a:r>
            <a:r>
              <a:rPr lang="ru-RU" sz="4000" b="1" dirty="0" smtClean="0"/>
              <a:t>;-</a:t>
            </a:r>
            <a:r>
              <a:rPr lang="en-US" sz="4000" b="1" dirty="0" smtClean="0"/>
              <a:t>4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  <p:sp>
        <p:nvSpPr>
          <p:cNvPr id="88211" name="Text Box 147"/>
          <p:cNvSpPr txBox="1">
            <a:spLocks noChangeArrowheads="1"/>
          </p:cNvSpPr>
          <p:nvPr/>
        </p:nvSpPr>
        <p:spPr bwMode="auto">
          <a:xfrm>
            <a:off x="6804248" y="3140968"/>
            <a:ext cx="17411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С</a:t>
            </a:r>
            <a:r>
              <a:rPr lang="ru-RU" sz="4000" b="1" dirty="0" smtClean="0"/>
              <a:t>(-2;-</a:t>
            </a:r>
            <a:r>
              <a:rPr lang="ru-RU" sz="4000" b="1" dirty="0"/>
              <a:t>3)</a:t>
            </a:r>
          </a:p>
        </p:txBody>
      </p:sp>
      <p:sp>
        <p:nvSpPr>
          <p:cNvPr id="147" name="Text Box 131"/>
          <p:cNvSpPr txBox="1">
            <a:spLocks noChangeArrowheads="1"/>
          </p:cNvSpPr>
          <p:nvPr/>
        </p:nvSpPr>
        <p:spPr bwMode="auto">
          <a:xfrm>
            <a:off x="4067944" y="3573016"/>
            <a:ext cx="393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/>
              <a:t>1</a:t>
            </a:r>
          </a:p>
        </p:txBody>
      </p:sp>
      <p:sp>
        <p:nvSpPr>
          <p:cNvPr id="148" name="Text Box 131"/>
          <p:cNvSpPr txBox="1">
            <a:spLocks noChangeArrowheads="1"/>
          </p:cNvSpPr>
          <p:nvPr/>
        </p:nvSpPr>
        <p:spPr bwMode="auto">
          <a:xfrm>
            <a:off x="2915816" y="3573016"/>
            <a:ext cx="5180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 smtClean="0"/>
              <a:t>-1</a:t>
            </a:r>
            <a:endParaRPr lang="ru-RU" sz="3200" b="1" i="1" dirty="0"/>
          </a:p>
        </p:txBody>
      </p:sp>
      <p:sp>
        <p:nvSpPr>
          <p:cNvPr id="149" name="Text Box 131"/>
          <p:cNvSpPr txBox="1">
            <a:spLocks noChangeArrowheads="1"/>
          </p:cNvSpPr>
          <p:nvPr/>
        </p:nvSpPr>
        <p:spPr bwMode="auto">
          <a:xfrm>
            <a:off x="3347864" y="2708920"/>
            <a:ext cx="393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/>
              <a:t>1</a:t>
            </a:r>
          </a:p>
        </p:txBody>
      </p:sp>
      <p:sp>
        <p:nvSpPr>
          <p:cNvPr id="150" name="Text Box 131"/>
          <p:cNvSpPr txBox="1">
            <a:spLocks noChangeArrowheads="1"/>
          </p:cNvSpPr>
          <p:nvPr/>
        </p:nvSpPr>
        <p:spPr bwMode="auto">
          <a:xfrm>
            <a:off x="3275856" y="3861048"/>
            <a:ext cx="5180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 smtClean="0"/>
              <a:t>-1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08" grpId="0"/>
      <p:bldP spid="88209" grpId="0"/>
      <p:bldP spid="88210" grpId="0"/>
      <p:bldP spid="882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512" y="620688"/>
            <a:ext cx="5688632" cy="568863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Под каким углом пересекаются координатные прямые  </a:t>
            </a:r>
            <a:r>
              <a:rPr lang="en-US" sz="3000" i="1" dirty="0" smtClean="0"/>
              <a:t>x</a:t>
            </a:r>
            <a:r>
              <a:rPr lang="ru-RU" sz="3000" i="1" dirty="0" smtClean="0"/>
              <a:t> и </a:t>
            </a:r>
            <a:r>
              <a:rPr lang="en-US" sz="3000" i="1" dirty="0" smtClean="0"/>
              <a:t>y</a:t>
            </a:r>
            <a:r>
              <a:rPr lang="ru-RU" sz="3000" i="1" dirty="0" smtClean="0"/>
              <a:t>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900" i="1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Как называют прямую </a:t>
            </a:r>
            <a:r>
              <a:rPr lang="en-US" sz="3000" i="1" dirty="0" smtClean="0"/>
              <a:t>x</a:t>
            </a:r>
            <a:r>
              <a:rPr lang="ru-RU" sz="3000" i="1" dirty="0" smtClean="0"/>
              <a:t>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900" i="1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Как называют прямую </a:t>
            </a:r>
            <a:r>
              <a:rPr lang="en-US" sz="3000" i="1" dirty="0" smtClean="0"/>
              <a:t>y</a:t>
            </a:r>
            <a:r>
              <a:rPr lang="ru-RU" sz="3000" i="1" dirty="0" smtClean="0"/>
              <a:t>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1000" i="1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Как называют точку пересечения этих прямых?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1000" i="1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Как называют пару чисел, определяющих положение точек на плоскости?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Как называют первое число?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i="1" dirty="0" smtClean="0"/>
              <a:t>А второе?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2400" dirty="0" smtClean="0">
              <a:latin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2000" dirty="0" smtClean="0"/>
          </a:p>
        </p:txBody>
      </p:sp>
      <p:sp>
        <p:nvSpPr>
          <p:cNvPr id="13517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796136" y="548680"/>
            <a:ext cx="3600450" cy="5904656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Под прямым             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Ось абсцисс</a:t>
            </a:r>
          </a:p>
          <a:p>
            <a:pPr marL="933450" lvl="1" indent="-533400">
              <a:lnSpc>
                <a:spcPct val="90000"/>
              </a:lnSpc>
              <a:buNone/>
            </a:pPr>
            <a:endParaRPr lang="ru-RU" sz="10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Ось ординат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10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Начало координат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ru-RU" sz="10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Координаты точки</a:t>
            </a:r>
          </a:p>
          <a:p>
            <a:pPr marL="1333500" lvl="2" indent="-533400">
              <a:lnSpc>
                <a:spcPct val="90000"/>
              </a:lnSpc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pPr marL="1333500" lvl="2" indent="-533400"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Абсцисса точки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Ордината точки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5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5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5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5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5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5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5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5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51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369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Постройте точки и последовательно соедините их: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УРОК\ЗАДАНИ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192963" cy="5935663"/>
          </a:xfrm>
          <a:prstGeom prst="rect">
            <a:avLst/>
          </a:prstGeom>
          <a:noFill/>
        </p:spPr>
      </p:pic>
      <p:sp>
        <p:nvSpPr>
          <p:cNvPr id="6" name="AutoShape 237"/>
          <p:cNvSpPr>
            <a:spLocks noChangeArrowheads="1"/>
          </p:cNvSpPr>
          <p:nvPr/>
        </p:nvSpPr>
        <p:spPr bwMode="auto">
          <a:xfrm>
            <a:off x="5652120" y="2564904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37"/>
          <p:cNvSpPr>
            <a:spLocks noChangeArrowheads="1"/>
          </p:cNvSpPr>
          <p:nvPr/>
        </p:nvSpPr>
        <p:spPr bwMode="auto">
          <a:xfrm>
            <a:off x="4355976" y="2564904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37"/>
          <p:cNvSpPr>
            <a:spLocks noChangeArrowheads="1"/>
          </p:cNvSpPr>
          <p:nvPr/>
        </p:nvSpPr>
        <p:spPr bwMode="auto">
          <a:xfrm>
            <a:off x="4355976" y="3645024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37"/>
          <p:cNvSpPr>
            <a:spLocks noChangeArrowheads="1"/>
          </p:cNvSpPr>
          <p:nvPr/>
        </p:nvSpPr>
        <p:spPr bwMode="auto">
          <a:xfrm>
            <a:off x="5652120" y="3933056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37"/>
          <p:cNvSpPr>
            <a:spLocks noChangeArrowheads="1"/>
          </p:cNvSpPr>
          <p:nvPr/>
        </p:nvSpPr>
        <p:spPr bwMode="auto">
          <a:xfrm>
            <a:off x="5652120" y="5301208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237"/>
          <p:cNvSpPr>
            <a:spLocks noChangeArrowheads="1"/>
          </p:cNvSpPr>
          <p:nvPr/>
        </p:nvSpPr>
        <p:spPr bwMode="auto">
          <a:xfrm>
            <a:off x="4355976" y="5301208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236"/>
          <p:cNvSpPr>
            <a:spLocks noChangeShapeType="1"/>
          </p:cNvSpPr>
          <p:nvPr/>
        </p:nvSpPr>
        <p:spPr bwMode="auto">
          <a:xfrm flipH="1">
            <a:off x="4283968" y="2636912"/>
            <a:ext cx="144016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236"/>
          <p:cNvSpPr>
            <a:spLocks noChangeShapeType="1"/>
          </p:cNvSpPr>
          <p:nvPr/>
        </p:nvSpPr>
        <p:spPr bwMode="auto">
          <a:xfrm flipH="1">
            <a:off x="4427984" y="2636912"/>
            <a:ext cx="8384" cy="136815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236"/>
          <p:cNvSpPr>
            <a:spLocks noChangeShapeType="1"/>
          </p:cNvSpPr>
          <p:nvPr/>
        </p:nvSpPr>
        <p:spPr bwMode="auto">
          <a:xfrm>
            <a:off x="4427984" y="4005064"/>
            <a:ext cx="136815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236"/>
          <p:cNvSpPr>
            <a:spLocks noChangeShapeType="1"/>
          </p:cNvSpPr>
          <p:nvPr/>
        </p:nvSpPr>
        <p:spPr bwMode="auto">
          <a:xfrm flipH="1">
            <a:off x="5724128" y="4005064"/>
            <a:ext cx="8384" cy="144016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236"/>
          <p:cNvSpPr>
            <a:spLocks noChangeShapeType="1"/>
          </p:cNvSpPr>
          <p:nvPr/>
        </p:nvSpPr>
        <p:spPr bwMode="auto">
          <a:xfrm flipH="1">
            <a:off x="4355976" y="5373216"/>
            <a:ext cx="1368152" cy="25896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428605"/>
            <a:ext cx="8229600" cy="3214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Домашнее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задание:</a:t>
            </a:r>
          </a:p>
          <a:p>
            <a:pPr lvl="0">
              <a:defRPr/>
            </a:pPr>
            <a:r>
              <a:rPr lang="ru-RU" sz="5400" dirty="0" smtClean="0"/>
              <a:t>  </a:t>
            </a:r>
            <a:r>
              <a:rPr lang="ru-RU" sz="5400" i="1" dirty="0" smtClean="0"/>
              <a:t>С. 273 –вопросы; </a:t>
            </a:r>
          </a:p>
          <a:p>
            <a:pPr lvl="0">
              <a:defRPr/>
            </a:pPr>
            <a:r>
              <a:rPr lang="ru-RU" sz="5400" i="1" dirty="0" smtClean="0"/>
              <a:t>  № 1297; </a:t>
            </a:r>
          </a:p>
          <a:p>
            <a:pPr lvl="0">
              <a:defRPr/>
            </a:pPr>
            <a:r>
              <a:rPr lang="ru-RU" sz="5400" i="1" dirty="0" smtClean="0"/>
              <a:t>задание №2 (карточки)</a:t>
            </a:r>
          </a:p>
          <a:p>
            <a:pPr lvl="0"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643314"/>
            <a:ext cx="757242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58166" cy="928693"/>
          </a:xfrm>
        </p:spPr>
        <p:txBody>
          <a:bodyPr/>
          <a:lstStyle/>
          <a:p>
            <a:r>
              <a:rPr lang="ru-RU" dirty="0" smtClean="0"/>
              <a:t>Вычисли устно.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8143932" cy="3929090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4800" dirty="0" smtClean="0">
                <a:solidFill>
                  <a:schemeClr val="tx1"/>
                </a:solidFill>
              </a:rPr>
              <a:t>1) </a:t>
            </a:r>
            <a:r>
              <a:rPr lang="ru-RU" sz="4800" b="1" dirty="0" smtClean="0">
                <a:solidFill>
                  <a:schemeClr val="tx1"/>
                </a:solidFill>
              </a:rPr>
              <a:t>– 15 +27;          </a:t>
            </a:r>
            <a:r>
              <a:rPr lang="ru-RU" sz="4800" dirty="0" smtClean="0">
                <a:solidFill>
                  <a:schemeClr val="tx1"/>
                </a:solidFill>
              </a:rPr>
              <a:t>5) </a:t>
            </a:r>
            <a:r>
              <a:rPr lang="ru-RU" sz="4800" b="1" dirty="0" smtClean="0">
                <a:solidFill>
                  <a:schemeClr val="tx1"/>
                </a:solidFill>
              </a:rPr>
              <a:t>45</a:t>
            </a:r>
            <a:r>
              <a:rPr lang="ru-RU" sz="4800" b="1" dirty="0" smtClean="0">
                <a:solidFill>
                  <a:schemeClr val="tx1"/>
                </a:solidFill>
                <a:sym typeface="Wingdings" pitchFamily="2" charset="2"/>
              </a:rPr>
              <a:t>:(- 9);</a:t>
            </a:r>
          </a:p>
          <a:p>
            <a:pPr marL="514350" indent="-514350" algn="l"/>
            <a:r>
              <a:rPr lang="ru-RU" sz="4800" dirty="0" smtClean="0">
                <a:solidFill>
                  <a:schemeClr val="tx1"/>
                </a:solidFill>
                <a:sym typeface="Wingdings" pitchFamily="2" charset="2"/>
              </a:rPr>
              <a:t>2) </a:t>
            </a:r>
            <a:r>
              <a:rPr lang="ru-RU" sz="4800" b="1" dirty="0" smtClean="0">
                <a:solidFill>
                  <a:schemeClr val="tx1"/>
                </a:solidFill>
                <a:sym typeface="Wingdings" pitchFamily="2" charset="2"/>
              </a:rPr>
              <a:t>– 8 – 2;           </a:t>
            </a:r>
            <a:r>
              <a:rPr lang="ru-RU" sz="4800" dirty="0" smtClean="0">
                <a:solidFill>
                  <a:schemeClr val="tx1"/>
                </a:solidFill>
                <a:sym typeface="Wingdings" pitchFamily="2" charset="2"/>
              </a:rPr>
              <a:t>6) </a:t>
            </a:r>
            <a:r>
              <a:rPr lang="ru-RU" sz="4800" b="1" dirty="0" smtClean="0">
                <a:solidFill>
                  <a:schemeClr val="tx1"/>
                </a:solidFill>
                <a:sym typeface="Wingdings" pitchFamily="2" charset="2"/>
              </a:rPr>
              <a:t>– 1,5: 0,3;</a:t>
            </a:r>
          </a:p>
          <a:p>
            <a:pPr marL="514350" indent="-514350" algn="l"/>
            <a:r>
              <a:rPr lang="ru-RU" sz="4800" dirty="0" smtClean="0">
                <a:solidFill>
                  <a:schemeClr val="tx1"/>
                </a:solidFill>
                <a:sym typeface="Wingdings" pitchFamily="2" charset="2"/>
              </a:rPr>
              <a:t>3) </a:t>
            </a:r>
            <a:r>
              <a:rPr lang="ru-RU" sz="4800" b="1" dirty="0" smtClean="0">
                <a:solidFill>
                  <a:schemeClr val="tx1"/>
                </a:solidFill>
                <a:sym typeface="Wingdings" pitchFamily="2" charset="2"/>
              </a:rPr>
              <a:t>–1,5+2,7;       </a:t>
            </a:r>
            <a:r>
              <a:rPr lang="ru-RU" sz="4800" dirty="0" smtClean="0">
                <a:solidFill>
                  <a:schemeClr val="tx1"/>
                </a:solidFill>
                <a:sym typeface="Wingdings" pitchFamily="2" charset="2"/>
              </a:rPr>
              <a:t>7) </a:t>
            </a:r>
            <a:r>
              <a:rPr lang="ru-RU" sz="4800" b="1" dirty="0" smtClean="0">
                <a:solidFill>
                  <a:schemeClr val="tx1"/>
                </a:solidFill>
                <a:sym typeface="Wingdings" pitchFamily="2" charset="2"/>
              </a:rPr>
              <a:t>-2</a:t>
            </a:r>
            <a:r>
              <a:rPr lang="ru-RU" sz="4800" b="1" dirty="0" smtClean="0">
                <a:solidFill>
                  <a:schemeClr val="tx1"/>
                </a:solidFill>
              </a:rPr>
              <a:t>·(-1,6)·(-5);</a:t>
            </a:r>
          </a:p>
          <a:p>
            <a:pPr marL="514350" indent="-514350" algn="l"/>
            <a:r>
              <a:rPr lang="ru-RU" sz="4800" dirty="0" smtClean="0">
                <a:solidFill>
                  <a:schemeClr val="tx1"/>
                </a:solidFill>
              </a:rPr>
              <a:t>4) </a:t>
            </a:r>
            <a:r>
              <a:rPr lang="ru-RU" sz="4800" b="1" dirty="0" smtClean="0">
                <a:solidFill>
                  <a:schemeClr val="tx1"/>
                </a:solidFill>
              </a:rPr>
              <a:t>–0,8 ·(-3);        </a:t>
            </a:r>
            <a:r>
              <a:rPr lang="ru-RU" sz="4800" dirty="0" smtClean="0">
                <a:solidFill>
                  <a:schemeClr val="tx1"/>
                </a:solidFill>
              </a:rPr>
              <a:t>8</a:t>
            </a:r>
            <a:r>
              <a:rPr lang="ru-RU" sz="4800" smtClean="0">
                <a:solidFill>
                  <a:schemeClr val="tx1"/>
                </a:solidFill>
              </a:rPr>
              <a:t>) </a:t>
            </a:r>
            <a:r>
              <a:rPr lang="ru-RU" sz="4800" b="1" smtClean="0">
                <a:solidFill>
                  <a:schemeClr val="tx1"/>
                </a:solidFill>
              </a:rPr>
              <a:t>–15 </a:t>
            </a:r>
            <a:r>
              <a:rPr lang="ru-RU" sz="4800" b="1" dirty="0" smtClean="0">
                <a:solidFill>
                  <a:schemeClr val="tx1"/>
                </a:solidFill>
              </a:rPr>
              <a:t>: 3·(- </a:t>
            </a:r>
            <a:r>
              <a:rPr lang="ru-RU" sz="4800" b="1" smtClean="0">
                <a:solidFill>
                  <a:schemeClr val="tx1"/>
                </a:solidFill>
              </a:rPr>
              <a:t>6</a:t>
            </a:r>
            <a:r>
              <a:rPr lang="ru-RU" sz="4800" b="1" smtClean="0">
                <a:solidFill>
                  <a:schemeClr val="tx1"/>
                </a:solidFill>
              </a:rPr>
              <a:t>).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dn2.arhivurokov.ru/multiurok/html/2017/11/20/s_5a12f2c342f84/748879_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-857280"/>
            <a:ext cx="11001452" cy="771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Координаты в жизни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55.90 северной широты</a:t>
            </a:r>
          </a:p>
          <a:p>
            <a:r>
              <a:rPr lang="ru-RU" altLang="ru-RU" smtClean="0"/>
              <a:t>52.29 восточной долготы</a:t>
            </a:r>
          </a:p>
        </p:txBody>
      </p:sp>
      <p:pic>
        <p:nvPicPr>
          <p:cNvPr id="4" name="Picture 4" descr="map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1000125"/>
            <a:ext cx="908843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63" y="592931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>
                <a:latin typeface="Arial" charset="0"/>
              </a:rPr>
              <a:t>Географические координаты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32"/>
          <p:cNvGrpSpPr>
            <a:grpSpLocks/>
          </p:cNvGrpSpPr>
          <p:nvPr/>
        </p:nvGrpSpPr>
        <p:grpSpPr bwMode="auto">
          <a:xfrm>
            <a:off x="2195736" y="908720"/>
            <a:ext cx="4630738" cy="4510088"/>
            <a:chOff x="1200" y="999"/>
            <a:chExt cx="2917" cy="2841"/>
          </a:xfrm>
        </p:grpSpPr>
        <p:sp>
          <p:nvSpPr>
            <p:cNvPr id="6" name="Rectangle 68"/>
            <p:cNvSpPr>
              <a:spLocks noChangeArrowheads="1"/>
            </p:cNvSpPr>
            <p:nvPr/>
          </p:nvSpPr>
          <p:spPr bwMode="auto">
            <a:xfrm>
              <a:off x="1200" y="3552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69"/>
            <p:cNvSpPr>
              <a:spLocks noChangeArrowheads="1"/>
            </p:cNvSpPr>
            <p:nvPr/>
          </p:nvSpPr>
          <p:spPr bwMode="auto">
            <a:xfrm>
              <a:off x="1488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1776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71"/>
            <p:cNvSpPr>
              <a:spLocks noChangeArrowheads="1"/>
            </p:cNvSpPr>
            <p:nvPr/>
          </p:nvSpPr>
          <p:spPr bwMode="auto">
            <a:xfrm>
              <a:off x="2064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72"/>
            <p:cNvSpPr>
              <a:spLocks noChangeArrowheads="1"/>
            </p:cNvSpPr>
            <p:nvPr/>
          </p:nvSpPr>
          <p:spPr bwMode="auto">
            <a:xfrm>
              <a:off x="2358" y="3552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73"/>
            <p:cNvSpPr>
              <a:spLocks noChangeArrowheads="1"/>
            </p:cNvSpPr>
            <p:nvPr/>
          </p:nvSpPr>
          <p:spPr bwMode="auto">
            <a:xfrm>
              <a:off x="2652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2940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84"/>
            <p:cNvSpPr>
              <a:spLocks noChangeArrowheads="1"/>
            </p:cNvSpPr>
            <p:nvPr/>
          </p:nvSpPr>
          <p:spPr bwMode="auto">
            <a:xfrm>
              <a:off x="3231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94"/>
            <p:cNvSpPr>
              <a:spLocks noChangeArrowheads="1"/>
            </p:cNvSpPr>
            <p:nvPr/>
          </p:nvSpPr>
          <p:spPr bwMode="auto">
            <a:xfrm>
              <a:off x="3525" y="3552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04"/>
            <p:cNvSpPr>
              <a:spLocks noChangeArrowheads="1"/>
            </p:cNvSpPr>
            <p:nvPr/>
          </p:nvSpPr>
          <p:spPr bwMode="auto">
            <a:xfrm>
              <a:off x="3822" y="3552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424"/>
            <p:cNvSpPr>
              <a:spLocks noChangeArrowheads="1"/>
            </p:cNvSpPr>
            <p:nvPr/>
          </p:nvSpPr>
          <p:spPr bwMode="auto">
            <a:xfrm>
              <a:off x="1200" y="326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425"/>
            <p:cNvSpPr>
              <a:spLocks noChangeArrowheads="1"/>
            </p:cNvSpPr>
            <p:nvPr/>
          </p:nvSpPr>
          <p:spPr bwMode="auto">
            <a:xfrm>
              <a:off x="1488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426"/>
            <p:cNvSpPr>
              <a:spLocks noChangeArrowheads="1"/>
            </p:cNvSpPr>
            <p:nvPr/>
          </p:nvSpPr>
          <p:spPr bwMode="auto">
            <a:xfrm>
              <a:off x="1776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427"/>
            <p:cNvSpPr>
              <a:spLocks noChangeArrowheads="1"/>
            </p:cNvSpPr>
            <p:nvPr/>
          </p:nvSpPr>
          <p:spPr bwMode="auto">
            <a:xfrm>
              <a:off x="2064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428"/>
            <p:cNvSpPr>
              <a:spLocks noChangeArrowheads="1"/>
            </p:cNvSpPr>
            <p:nvPr/>
          </p:nvSpPr>
          <p:spPr bwMode="auto">
            <a:xfrm>
              <a:off x="2358" y="326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429"/>
            <p:cNvSpPr>
              <a:spLocks noChangeArrowheads="1"/>
            </p:cNvSpPr>
            <p:nvPr/>
          </p:nvSpPr>
          <p:spPr bwMode="auto">
            <a:xfrm>
              <a:off x="2652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430"/>
            <p:cNvSpPr>
              <a:spLocks noChangeArrowheads="1"/>
            </p:cNvSpPr>
            <p:nvPr/>
          </p:nvSpPr>
          <p:spPr bwMode="auto">
            <a:xfrm>
              <a:off x="2940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431"/>
            <p:cNvSpPr>
              <a:spLocks noChangeArrowheads="1"/>
            </p:cNvSpPr>
            <p:nvPr/>
          </p:nvSpPr>
          <p:spPr bwMode="auto">
            <a:xfrm>
              <a:off x="3231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432"/>
            <p:cNvSpPr>
              <a:spLocks noChangeArrowheads="1"/>
            </p:cNvSpPr>
            <p:nvPr/>
          </p:nvSpPr>
          <p:spPr bwMode="auto">
            <a:xfrm>
              <a:off x="3525" y="326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433"/>
            <p:cNvSpPr>
              <a:spLocks noChangeArrowheads="1"/>
            </p:cNvSpPr>
            <p:nvPr/>
          </p:nvSpPr>
          <p:spPr bwMode="auto">
            <a:xfrm>
              <a:off x="3822" y="326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438"/>
            <p:cNvSpPr>
              <a:spLocks noChangeArrowheads="1"/>
            </p:cNvSpPr>
            <p:nvPr/>
          </p:nvSpPr>
          <p:spPr bwMode="auto">
            <a:xfrm>
              <a:off x="1200" y="297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Rectangle 439"/>
            <p:cNvSpPr>
              <a:spLocks noChangeArrowheads="1"/>
            </p:cNvSpPr>
            <p:nvPr/>
          </p:nvSpPr>
          <p:spPr bwMode="auto">
            <a:xfrm>
              <a:off x="1488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440"/>
            <p:cNvSpPr>
              <a:spLocks noChangeArrowheads="1"/>
            </p:cNvSpPr>
            <p:nvPr/>
          </p:nvSpPr>
          <p:spPr bwMode="auto">
            <a:xfrm>
              <a:off x="1776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441"/>
            <p:cNvSpPr>
              <a:spLocks noChangeArrowheads="1"/>
            </p:cNvSpPr>
            <p:nvPr/>
          </p:nvSpPr>
          <p:spPr bwMode="auto">
            <a:xfrm>
              <a:off x="2064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Rectangle 442"/>
            <p:cNvSpPr>
              <a:spLocks noChangeArrowheads="1"/>
            </p:cNvSpPr>
            <p:nvPr/>
          </p:nvSpPr>
          <p:spPr bwMode="auto">
            <a:xfrm>
              <a:off x="2358" y="297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443"/>
            <p:cNvSpPr>
              <a:spLocks noChangeArrowheads="1"/>
            </p:cNvSpPr>
            <p:nvPr/>
          </p:nvSpPr>
          <p:spPr bwMode="auto">
            <a:xfrm>
              <a:off x="2652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Rectangle 444"/>
            <p:cNvSpPr>
              <a:spLocks noChangeArrowheads="1"/>
            </p:cNvSpPr>
            <p:nvPr/>
          </p:nvSpPr>
          <p:spPr bwMode="auto">
            <a:xfrm>
              <a:off x="2940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Rectangle 445"/>
            <p:cNvSpPr>
              <a:spLocks noChangeArrowheads="1"/>
            </p:cNvSpPr>
            <p:nvPr/>
          </p:nvSpPr>
          <p:spPr bwMode="auto">
            <a:xfrm>
              <a:off x="3231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Rectangle 446"/>
            <p:cNvSpPr>
              <a:spLocks noChangeArrowheads="1"/>
            </p:cNvSpPr>
            <p:nvPr/>
          </p:nvSpPr>
          <p:spPr bwMode="auto">
            <a:xfrm>
              <a:off x="3525" y="2978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Rectangle 447"/>
            <p:cNvSpPr>
              <a:spLocks noChangeArrowheads="1"/>
            </p:cNvSpPr>
            <p:nvPr/>
          </p:nvSpPr>
          <p:spPr bwMode="auto">
            <a:xfrm>
              <a:off x="3822" y="2978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Rectangle 449"/>
            <p:cNvSpPr>
              <a:spLocks noChangeArrowheads="1"/>
            </p:cNvSpPr>
            <p:nvPr/>
          </p:nvSpPr>
          <p:spPr bwMode="auto">
            <a:xfrm>
              <a:off x="1200" y="2694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Rectangle 450"/>
            <p:cNvSpPr>
              <a:spLocks noChangeArrowheads="1"/>
            </p:cNvSpPr>
            <p:nvPr/>
          </p:nvSpPr>
          <p:spPr bwMode="auto">
            <a:xfrm>
              <a:off x="1488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451"/>
            <p:cNvSpPr>
              <a:spLocks noChangeArrowheads="1"/>
            </p:cNvSpPr>
            <p:nvPr/>
          </p:nvSpPr>
          <p:spPr bwMode="auto">
            <a:xfrm>
              <a:off x="1776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Rectangle 452"/>
            <p:cNvSpPr>
              <a:spLocks noChangeArrowheads="1"/>
            </p:cNvSpPr>
            <p:nvPr/>
          </p:nvSpPr>
          <p:spPr bwMode="auto">
            <a:xfrm>
              <a:off x="2064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Rectangle 453"/>
            <p:cNvSpPr>
              <a:spLocks noChangeArrowheads="1"/>
            </p:cNvSpPr>
            <p:nvPr/>
          </p:nvSpPr>
          <p:spPr bwMode="auto">
            <a:xfrm>
              <a:off x="2358" y="2694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Rectangle 454"/>
            <p:cNvSpPr>
              <a:spLocks noChangeArrowheads="1"/>
            </p:cNvSpPr>
            <p:nvPr/>
          </p:nvSpPr>
          <p:spPr bwMode="auto">
            <a:xfrm>
              <a:off x="2652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Rectangle 455"/>
            <p:cNvSpPr>
              <a:spLocks noChangeArrowheads="1"/>
            </p:cNvSpPr>
            <p:nvPr/>
          </p:nvSpPr>
          <p:spPr bwMode="auto">
            <a:xfrm>
              <a:off x="2940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Rectangle 456"/>
            <p:cNvSpPr>
              <a:spLocks noChangeArrowheads="1"/>
            </p:cNvSpPr>
            <p:nvPr/>
          </p:nvSpPr>
          <p:spPr bwMode="auto">
            <a:xfrm>
              <a:off x="3231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Rectangle 457"/>
            <p:cNvSpPr>
              <a:spLocks noChangeArrowheads="1"/>
            </p:cNvSpPr>
            <p:nvPr/>
          </p:nvSpPr>
          <p:spPr bwMode="auto">
            <a:xfrm>
              <a:off x="3525" y="2694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Rectangle 458"/>
            <p:cNvSpPr>
              <a:spLocks noChangeArrowheads="1"/>
            </p:cNvSpPr>
            <p:nvPr/>
          </p:nvSpPr>
          <p:spPr bwMode="auto">
            <a:xfrm>
              <a:off x="3822" y="2694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Rectangle 461"/>
            <p:cNvSpPr>
              <a:spLocks noChangeArrowheads="1"/>
            </p:cNvSpPr>
            <p:nvPr/>
          </p:nvSpPr>
          <p:spPr bwMode="auto">
            <a:xfrm>
              <a:off x="1200" y="2427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Rectangle 462"/>
            <p:cNvSpPr>
              <a:spLocks noChangeArrowheads="1"/>
            </p:cNvSpPr>
            <p:nvPr/>
          </p:nvSpPr>
          <p:spPr bwMode="auto">
            <a:xfrm>
              <a:off x="1488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Rectangle 463"/>
            <p:cNvSpPr>
              <a:spLocks noChangeArrowheads="1"/>
            </p:cNvSpPr>
            <p:nvPr/>
          </p:nvSpPr>
          <p:spPr bwMode="auto">
            <a:xfrm>
              <a:off x="1776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Rectangle 464"/>
            <p:cNvSpPr>
              <a:spLocks noChangeArrowheads="1"/>
            </p:cNvSpPr>
            <p:nvPr/>
          </p:nvSpPr>
          <p:spPr bwMode="auto">
            <a:xfrm>
              <a:off x="2064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465"/>
            <p:cNvSpPr>
              <a:spLocks noChangeArrowheads="1"/>
            </p:cNvSpPr>
            <p:nvPr/>
          </p:nvSpPr>
          <p:spPr bwMode="auto">
            <a:xfrm>
              <a:off x="2358" y="2427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466"/>
            <p:cNvSpPr>
              <a:spLocks noChangeArrowheads="1"/>
            </p:cNvSpPr>
            <p:nvPr/>
          </p:nvSpPr>
          <p:spPr bwMode="auto">
            <a:xfrm>
              <a:off x="2652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Rectangle 467"/>
            <p:cNvSpPr>
              <a:spLocks noChangeArrowheads="1"/>
            </p:cNvSpPr>
            <p:nvPr/>
          </p:nvSpPr>
          <p:spPr bwMode="auto">
            <a:xfrm>
              <a:off x="2940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Rectangle 468"/>
            <p:cNvSpPr>
              <a:spLocks noChangeArrowheads="1"/>
            </p:cNvSpPr>
            <p:nvPr/>
          </p:nvSpPr>
          <p:spPr bwMode="auto">
            <a:xfrm>
              <a:off x="3231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Rectangle 469"/>
            <p:cNvSpPr>
              <a:spLocks noChangeArrowheads="1"/>
            </p:cNvSpPr>
            <p:nvPr/>
          </p:nvSpPr>
          <p:spPr bwMode="auto">
            <a:xfrm>
              <a:off x="3525" y="2427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Rectangle 470"/>
            <p:cNvSpPr>
              <a:spLocks noChangeArrowheads="1"/>
            </p:cNvSpPr>
            <p:nvPr/>
          </p:nvSpPr>
          <p:spPr bwMode="auto">
            <a:xfrm>
              <a:off x="3822" y="2427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6" name="Group 531"/>
            <p:cNvGrpSpPr>
              <a:grpSpLocks/>
            </p:cNvGrpSpPr>
            <p:nvPr/>
          </p:nvGrpSpPr>
          <p:grpSpPr bwMode="auto">
            <a:xfrm>
              <a:off x="1200" y="2136"/>
              <a:ext cx="2917" cy="288"/>
              <a:chOff x="1200" y="2143"/>
              <a:chExt cx="2917" cy="288"/>
            </a:xfrm>
          </p:grpSpPr>
          <p:sp>
            <p:nvSpPr>
              <p:cNvPr id="98" name="Rectangle 472"/>
              <p:cNvSpPr>
                <a:spLocks noChangeArrowheads="1"/>
              </p:cNvSpPr>
              <p:nvPr/>
            </p:nvSpPr>
            <p:spPr bwMode="auto">
              <a:xfrm>
                <a:off x="1200" y="214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Rectangle 473"/>
              <p:cNvSpPr>
                <a:spLocks noChangeArrowheads="1"/>
              </p:cNvSpPr>
              <p:nvPr/>
            </p:nvSpPr>
            <p:spPr bwMode="auto">
              <a:xfrm>
                <a:off x="1488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Rectangle 474"/>
              <p:cNvSpPr>
                <a:spLocks noChangeArrowheads="1"/>
              </p:cNvSpPr>
              <p:nvPr/>
            </p:nvSpPr>
            <p:spPr bwMode="auto">
              <a:xfrm>
                <a:off x="1776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Rectangle 475"/>
              <p:cNvSpPr>
                <a:spLocks noChangeArrowheads="1"/>
              </p:cNvSpPr>
              <p:nvPr/>
            </p:nvSpPr>
            <p:spPr bwMode="auto">
              <a:xfrm>
                <a:off x="2064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Rectangle 476"/>
              <p:cNvSpPr>
                <a:spLocks noChangeArrowheads="1"/>
              </p:cNvSpPr>
              <p:nvPr/>
            </p:nvSpPr>
            <p:spPr bwMode="auto">
              <a:xfrm>
                <a:off x="2358" y="214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Rectangle 477"/>
              <p:cNvSpPr>
                <a:spLocks noChangeArrowheads="1"/>
              </p:cNvSpPr>
              <p:nvPr/>
            </p:nvSpPr>
            <p:spPr bwMode="auto">
              <a:xfrm>
                <a:off x="2652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Rectangle 478"/>
              <p:cNvSpPr>
                <a:spLocks noChangeArrowheads="1"/>
              </p:cNvSpPr>
              <p:nvPr/>
            </p:nvSpPr>
            <p:spPr bwMode="auto">
              <a:xfrm>
                <a:off x="2940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Rectangle 479"/>
              <p:cNvSpPr>
                <a:spLocks noChangeArrowheads="1"/>
              </p:cNvSpPr>
              <p:nvPr/>
            </p:nvSpPr>
            <p:spPr bwMode="auto">
              <a:xfrm>
                <a:off x="3231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Rectangle 480"/>
              <p:cNvSpPr>
                <a:spLocks noChangeArrowheads="1"/>
              </p:cNvSpPr>
              <p:nvPr/>
            </p:nvSpPr>
            <p:spPr bwMode="auto">
              <a:xfrm>
                <a:off x="3525" y="214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Rectangle 481"/>
              <p:cNvSpPr>
                <a:spLocks noChangeArrowheads="1"/>
              </p:cNvSpPr>
              <p:nvPr/>
            </p:nvSpPr>
            <p:spPr bwMode="auto">
              <a:xfrm>
                <a:off x="3822" y="214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7" name="Group 530"/>
            <p:cNvGrpSpPr>
              <a:grpSpLocks/>
            </p:cNvGrpSpPr>
            <p:nvPr/>
          </p:nvGrpSpPr>
          <p:grpSpPr bwMode="auto">
            <a:xfrm>
              <a:off x="1200" y="1853"/>
              <a:ext cx="2917" cy="288"/>
              <a:chOff x="1200" y="1853"/>
              <a:chExt cx="2917" cy="288"/>
            </a:xfrm>
          </p:grpSpPr>
          <p:sp>
            <p:nvSpPr>
              <p:cNvPr id="88" name="Rectangle 484"/>
              <p:cNvSpPr>
                <a:spLocks noChangeArrowheads="1"/>
              </p:cNvSpPr>
              <p:nvPr/>
            </p:nvSpPr>
            <p:spPr bwMode="auto">
              <a:xfrm>
                <a:off x="1200" y="185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Rectangle 485"/>
              <p:cNvSpPr>
                <a:spLocks noChangeArrowheads="1"/>
              </p:cNvSpPr>
              <p:nvPr/>
            </p:nvSpPr>
            <p:spPr bwMode="auto">
              <a:xfrm>
                <a:off x="1488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Rectangle 486"/>
              <p:cNvSpPr>
                <a:spLocks noChangeArrowheads="1"/>
              </p:cNvSpPr>
              <p:nvPr/>
            </p:nvSpPr>
            <p:spPr bwMode="auto">
              <a:xfrm>
                <a:off x="1776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Rectangle 487"/>
              <p:cNvSpPr>
                <a:spLocks noChangeArrowheads="1"/>
              </p:cNvSpPr>
              <p:nvPr/>
            </p:nvSpPr>
            <p:spPr bwMode="auto">
              <a:xfrm>
                <a:off x="2064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Rectangle 488"/>
              <p:cNvSpPr>
                <a:spLocks noChangeArrowheads="1"/>
              </p:cNvSpPr>
              <p:nvPr/>
            </p:nvSpPr>
            <p:spPr bwMode="auto">
              <a:xfrm>
                <a:off x="2358" y="185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Rectangle 489"/>
              <p:cNvSpPr>
                <a:spLocks noChangeArrowheads="1"/>
              </p:cNvSpPr>
              <p:nvPr/>
            </p:nvSpPr>
            <p:spPr bwMode="auto">
              <a:xfrm>
                <a:off x="2652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Rectangle 490"/>
              <p:cNvSpPr>
                <a:spLocks noChangeArrowheads="1"/>
              </p:cNvSpPr>
              <p:nvPr/>
            </p:nvSpPr>
            <p:spPr bwMode="auto">
              <a:xfrm>
                <a:off x="2940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Rectangle 491"/>
              <p:cNvSpPr>
                <a:spLocks noChangeArrowheads="1"/>
              </p:cNvSpPr>
              <p:nvPr/>
            </p:nvSpPr>
            <p:spPr bwMode="auto">
              <a:xfrm>
                <a:off x="3231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Rectangle 492"/>
              <p:cNvSpPr>
                <a:spLocks noChangeArrowheads="1"/>
              </p:cNvSpPr>
              <p:nvPr/>
            </p:nvSpPr>
            <p:spPr bwMode="auto">
              <a:xfrm>
                <a:off x="3525" y="1853"/>
                <a:ext cx="296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Rectangle 493"/>
              <p:cNvSpPr>
                <a:spLocks noChangeArrowheads="1"/>
              </p:cNvSpPr>
              <p:nvPr/>
            </p:nvSpPr>
            <p:spPr bwMode="auto">
              <a:xfrm>
                <a:off x="3822" y="1853"/>
                <a:ext cx="295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" name="Rectangle 495"/>
            <p:cNvSpPr>
              <a:spLocks noChangeArrowheads="1"/>
            </p:cNvSpPr>
            <p:nvPr/>
          </p:nvSpPr>
          <p:spPr bwMode="auto">
            <a:xfrm>
              <a:off x="1200" y="156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Rectangle 496"/>
            <p:cNvSpPr>
              <a:spLocks noChangeArrowheads="1"/>
            </p:cNvSpPr>
            <p:nvPr/>
          </p:nvSpPr>
          <p:spPr bwMode="auto">
            <a:xfrm>
              <a:off x="1488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Rectangle 497"/>
            <p:cNvSpPr>
              <a:spLocks noChangeArrowheads="1"/>
            </p:cNvSpPr>
            <p:nvPr/>
          </p:nvSpPr>
          <p:spPr bwMode="auto">
            <a:xfrm>
              <a:off x="1776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Rectangle 498"/>
            <p:cNvSpPr>
              <a:spLocks noChangeArrowheads="1"/>
            </p:cNvSpPr>
            <p:nvPr/>
          </p:nvSpPr>
          <p:spPr bwMode="auto">
            <a:xfrm>
              <a:off x="2064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Rectangle 499"/>
            <p:cNvSpPr>
              <a:spLocks noChangeArrowheads="1"/>
            </p:cNvSpPr>
            <p:nvPr/>
          </p:nvSpPr>
          <p:spPr bwMode="auto">
            <a:xfrm>
              <a:off x="2358" y="156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Rectangle 500"/>
            <p:cNvSpPr>
              <a:spLocks noChangeArrowheads="1"/>
            </p:cNvSpPr>
            <p:nvPr/>
          </p:nvSpPr>
          <p:spPr bwMode="auto">
            <a:xfrm>
              <a:off x="2652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Rectangle 501"/>
            <p:cNvSpPr>
              <a:spLocks noChangeArrowheads="1"/>
            </p:cNvSpPr>
            <p:nvPr/>
          </p:nvSpPr>
          <p:spPr bwMode="auto">
            <a:xfrm>
              <a:off x="2940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Rectangle 502"/>
            <p:cNvSpPr>
              <a:spLocks noChangeArrowheads="1"/>
            </p:cNvSpPr>
            <p:nvPr/>
          </p:nvSpPr>
          <p:spPr bwMode="auto">
            <a:xfrm>
              <a:off x="3231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Rectangle 503"/>
            <p:cNvSpPr>
              <a:spLocks noChangeArrowheads="1"/>
            </p:cNvSpPr>
            <p:nvPr/>
          </p:nvSpPr>
          <p:spPr bwMode="auto">
            <a:xfrm>
              <a:off x="3525" y="156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Rectangle 504"/>
            <p:cNvSpPr>
              <a:spLocks noChangeArrowheads="1"/>
            </p:cNvSpPr>
            <p:nvPr/>
          </p:nvSpPr>
          <p:spPr bwMode="auto">
            <a:xfrm>
              <a:off x="3822" y="156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Rectangle 507"/>
            <p:cNvSpPr>
              <a:spLocks noChangeArrowheads="1"/>
            </p:cNvSpPr>
            <p:nvPr/>
          </p:nvSpPr>
          <p:spPr bwMode="auto">
            <a:xfrm>
              <a:off x="1200" y="1283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Rectangle 508"/>
            <p:cNvSpPr>
              <a:spLocks noChangeArrowheads="1"/>
            </p:cNvSpPr>
            <p:nvPr/>
          </p:nvSpPr>
          <p:spPr bwMode="auto">
            <a:xfrm>
              <a:off x="1488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Rectangle 509"/>
            <p:cNvSpPr>
              <a:spLocks noChangeArrowheads="1"/>
            </p:cNvSpPr>
            <p:nvPr/>
          </p:nvSpPr>
          <p:spPr bwMode="auto">
            <a:xfrm>
              <a:off x="1776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Rectangle 510"/>
            <p:cNvSpPr>
              <a:spLocks noChangeArrowheads="1"/>
            </p:cNvSpPr>
            <p:nvPr/>
          </p:nvSpPr>
          <p:spPr bwMode="auto">
            <a:xfrm>
              <a:off x="2064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Rectangle 511"/>
            <p:cNvSpPr>
              <a:spLocks noChangeArrowheads="1"/>
            </p:cNvSpPr>
            <p:nvPr/>
          </p:nvSpPr>
          <p:spPr bwMode="auto">
            <a:xfrm>
              <a:off x="2358" y="1283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Rectangle 512"/>
            <p:cNvSpPr>
              <a:spLocks noChangeArrowheads="1"/>
            </p:cNvSpPr>
            <p:nvPr/>
          </p:nvSpPr>
          <p:spPr bwMode="auto">
            <a:xfrm>
              <a:off x="2652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Rectangle 513"/>
            <p:cNvSpPr>
              <a:spLocks noChangeArrowheads="1"/>
            </p:cNvSpPr>
            <p:nvPr/>
          </p:nvSpPr>
          <p:spPr bwMode="auto">
            <a:xfrm>
              <a:off x="2940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Rectangle 514"/>
            <p:cNvSpPr>
              <a:spLocks noChangeArrowheads="1"/>
            </p:cNvSpPr>
            <p:nvPr/>
          </p:nvSpPr>
          <p:spPr bwMode="auto">
            <a:xfrm>
              <a:off x="3231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Rectangle 515"/>
            <p:cNvSpPr>
              <a:spLocks noChangeArrowheads="1"/>
            </p:cNvSpPr>
            <p:nvPr/>
          </p:nvSpPr>
          <p:spPr bwMode="auto">
            <a:xfrm>
              <a:off x="3525" y="1283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Rectangle 516"/>
            <p:cNvSpPr>
              <a:spLocks noChangeArrowheads="1"/>
            </p:cNvSpPr>
            <p:nvPr/>
          </p:nvSpPr>
          <p:spPr bwMode="auto">
            <a:xfrm>
              <a:off x="3822" y="1283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Rectangle 518"/>
            <p:cNvSpPr>
              <a:spLocks noChangeArrowheads="1"/>
            </p:cNvSpPr>
            <p:nvPr/>
          </p:nvSpPr>
          <p:spPr bwMode="auto">
            <a:xfrm>
              <a:off x="1200" y="99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Rectangle 519"/>
            <p:cNvSpPr>
              <a:spLocks noChangeArrowheads="1"/>
            </p:cNvSpPr>
            <p:nvPr/>
          </p:nvSpPr>
          <p:spPr bwMode="auto">
            <a:xfrm>
              <a:off x="1488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Rectangle 520"/>
            <p:cNvSpPr>
              <a:spLocks noChangeArrowheads="1"/>
            </p:cNvSpPr>
            <p:nvPr/>
          </p:nvSpPr>
          <p:spPr bwMode="auto">
            <a:xfrm>
              <a:off x="1776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Rectangle 521"/>
            <p:cNvSpPr>
              <a:spLocks noChangeArrowheads="1"/>
            </p:cNvSpPr>
            <p:nvPr/>
          </p:nvSpPr>
          <p:spPr bwMode="auto">
            <a:xfrm>
              <a:off x="2064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Rectangle 522"/>
            <p:cNvSpPr>
              <a:spLocks noChangeArrowheads="1"/>
            </p:cNvSpPr>
            <p:nvPr/>
          </p:nvSpPr>
          <p:spPr bwMode="auto">
            <a:xfrm>
              <a:off x="2358" y="99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Rectangle 523"/>
            <p:cNvSpPr>
              <a:spLocks noChangeArrowheads="1"/>
            </p:cNvSpPr>
            <p:nvPr/>
          </p:nvSpPr>
          <p:spPr bwMode="auto">
            <a:xfrm>
              <a:off x="2652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Rectangle 524"/>
            <p:cNvSpPr>
              <a:spLocks noChangeArrowheads="1"/>
            </p:cNvSpPr>
            <p:nvPr/>
          </p:nvSpPr>
          <p:spPr bwMode="auto">
            <a:xfrm>
              <a:off x="2940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Rectangle 525"/>
            <p:cNvSpPr>
              <a:spLocks noChangeArrowheads="1"/>
            </p:cNvSpPr>
            <p:nvPr/>
          </p:nvSpPr>
          <p:spPr bwMode="auto">
            <a:xfrm>
              <a:off x="3231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Rectangle 526"/>
            <p:cNvSpPr>
              <a:spLocks noChangeArrowheads="1"/>
            </p:cNvSpPr>
            <p:nvPr/>
          </p:nvSpPr>
          <p:spPr bwMode="auto">
            <a:xfrm>
              <a:off x="3525" y="999"/>
              <a:ext cx="296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Rectangle 527"/>
            <p:cNvSpPr>
              <a:spLocks noChangeArrowheads="1"/>
            </p:cNvSpPr>
            <p:nvPr/>
          </p:nvSpPr>
          <p:spPr bwMode="auto">
            <a:xfrm>
              <a:off x="3822" y="999"/>
              <a:ext cx="295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" name="Line 235"/>
          <p:cNvSpPr>
            <a:spLocks noChangeShapeType="1"/>
          </p:cNvSpPr>
          <p:nvPr/>
        </p:nvSpPr>
        <p:spPr bwMode="auto">
          <a:xfrm>
            <a:off x="2051720" y="2132856"/>
            <a:ext cx="115212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" name="Picture 560" descr="tn0033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44824"/>
            <a:ext cx="493712" cy="17954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0" name="Picture 559" descr="tn0033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77072"/>
            <a:ext cx="479425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1" name="Picture 556" descr="tn0033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914400" cy="431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2" name="Picture 555" descr="tn0033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980728"/>
            <a:ext cx="363537" cy="387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13" name="Line 235"/>
          <p:cNvSpPr>
            <a:spLocks noChangeShapeType="1"/>
          </p:cNvSpPr>
          <p:nvPr/>
        </p:nvSpPr>
        <p:spPr bwMode="auto">
          <a:xfrm>
            <a:off x="2051720" y="2564904"/>
            <a:ext cx="115212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Line 235"/>
          <p:cNvSpPr>
            <a:spLocks noChangeShapeType="1"/>
          </p:cNvSpPr>
          <p:nvPr/>
        </p:nvSpPr>
        <p:spPr bwMode="auto">
          <a:xfrm>
            <a:off x="1979712" y="2996952"/>
            <a:ext cx="115212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" name="Text Box 534"/>
          <p:cNvSpPr txBox="1">
            <a:spLocks noChangeArrowheads="1"/>
          </p:cNvSpPr>
          <p:nvPr/>
        </p:nvSpPr>
        <p:spPr bwMode="auto">
          <a:xfrm>
            <a:off x="2267744" y="5445224"/>
            <a:ext cx="46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Arial" charset="0"/>
              </a:rPr>
              <a:t>а    б   в    г    </a:t>
            </a:r>
            <a:r>
              <a:rPr lang="ru-RU" sz="2400" b="1" dirty="0" err="1">
                <a:latin typeface="Arial" charset="0"/>
              </a:rPr>
              <a:t>д</a:t>
            </a:r>
            <a:r>
              <a:rPr lang="ru-RU" sz="2400" b="1" dirty="0">
                <a:latin typeface="Arial" charset="0"/>
              </a:rPr>
              <a:t>   е   ж    </a:t>
            </a:r>
            <a:r>
              <a:rPr lang="ru-RU" sz="2400" b="1" dirty="0" err="1">
                <a:latin typeface="Arial" charset="0"/>
              </a:rPr>
              <a:t>з</a:t>
            </a:r>
            <a:r>
              <a:rPr lang="ru-RU" sz="2400" b="1" dirty="0">
                <a:latin typeface="Arial" charset="0"/>
              </a:rPr>
              <a:t>   и    к</a:t>
            </a:r>
          </a:p>
        </p:txBody>
      </p:sp>
      <p:sp>
        <p:nvSpPr>
          <p:cNvPr id="116" name="Text Box 414"/>
          <p:cNvSpPr txBox="1">
            <a:spLocks noChangeArrowheads="1"/>
          </p:cNvSpPr>
          <p:nvPr/>
        </p:nvSpPr>
        <p:spPr bwMode="auto">
          <a:xfrm>
            <a:off x="1547664" y="980728"/>
            <a:ext cx="6858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500" b="1" dirty="0">
                <a:latin typeface="Arial" charset="0"/>
              </a:rPr>
              <a:t>1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2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3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  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4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5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6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7 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8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algn="ctr" eaLnBrk="0" hangingPunct="0"/>
            <a:r>
              <a:rPr lang="ru-RU" sz="1500" b="1" dirty="0">
                <a:latin typeface="Arial" charset="0"/>
              </a:rPr>
              <a:t>9 </a:t>
            </a:r>
            <a:endParaRPr lang="en-US" sz="1500" b="1" dirty="0">
              <a:latin typeface="Arial" charset="0"/>
            </a:endParaRPr>
          </a:p>
          <a:p>
            <a:pPr algn="ctr" eaLnBrk="0" hangingPunct="0"/>
            <a:endParaRPr lang="en-US" sz="1500" b="1" dirty="0">
              <a:latin typeface="Arial" charset="0"/>
            </a:endParaRPr>
          </a:p>
          <a:p>
            <a:pPr eaLnBrk="0" hangingPunct="0"/>
            <a:r>
              <a:rPr lang="ru-RU" sz="1500" b="1" dirty="0">
                <a:latin typeface="Arial" charset="0"/>
              </a:rPr>
              <a:t> 10</a:t>
            </a:r>
          </a:p>
        </p:txBody>
      </p:sp>
      <p:sp>
        <p:nvSpPr>
          <p:cNvPr id="117" name="Line 235"/>
          <p:cNvSpPr>
            <a:spLocks noChangeShapeType="1"/>
          </p:cNvSpPr>
          <p:nvPr/>
        </p:nvSpPr>
        <p:spPr bwMode="auto">
          <a:xfrm>
            <a:off x="1979712" y="3356992"/>
            <a:ext cx="115212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" name="Line 236"/>
          <p:cNvSpPr>
            <a:spLocks noChangeShapeType="1"/>
          </p:cNvSpPr>
          <p:nvPr/>
        </p:nvSpPr>
        <p:spPr bwMode="auto">
          <a:xfrm flipH="1" flipV="1">
            <a:off x="3347864" y="3573016"/>
            <a:ext cx="26020" cy="172819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3" grpId="0" animBg="1"/>
      <p:bldP spid="114" grpId="0" animBg="1"/>
      <p:bldP spid="117" grpId="0" animBg="1"/>
      <p:bldP spid="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ahoma" pitchFamily="34" charset="0"/>
              </a:rPr>
              <a:t>Шахматы</a:t>
            </a:r>
          </a:p>
        </p:txBody>
      </p:sp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28775"/>
            <a:ext cx="6783388" cy="4525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92500" y="55165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f6</a:t>
            </a:r>
            <a:endParaRPr lang="ru-RU" sz="1800"/>
          </a:p>
        </p:txBody>
      </p:sp>
      <p:cxnSp>
        <p:nvCxnSpPr>
          <p:cNvPr id="19462" name="AutoShape 6"/>
          <p:cNvCxnSpPr>
            <a:cxnSpLocks noChangeShapeType="1"/>
          </p:cNvCxnSpPr>
          <p:nvPr/>
        </p:nvCxnSpPr>
        <p:spPr bwMode="auto">
          <a:xfrm>
            <a:off x="4067175" y="5734050"/>
            <a:ext cx="423863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787900" y="55165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d5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1052736"/>
            <a:ext cx="4248472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Первым </a:t>
            </a:r>
            <a:r>
              <a:rPr lang="ru-RU" sz="2800" b="1" dirty="0">
                <a:solidFill>
                  <a:srgbClr val="FF0000"/>
                </a:solidFill>
              </a:rPr>
              <a:t>числом </a:t>
            </a:r>
            <a:r>
              <a:rPr lang="ru-RU" sz="2800" b="1" dirty="0" smtClean="0">
                <a:solidFill>
                  <a:srgbClr val="FF0000"/>
                </a:solidFill>
              </a:rPr>
              <a:t>обозначают номер </a:t>
            </a:r>
            <a:r>
              <a:rPr lang="ru-RU" sz="2800" b="1" dirty="0">
                <a:solidFill>
                  <a:srgbClr val="FF0000"/>
                </a:solidFill>
              </a:rPr>
              <a:t>ряда 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а вторым – номер кресла в этом ряду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0022535">
            <a:off x="904527" y="5286643"/>
            <a:ext cx="3743338" cy="173143"/>
          </a:xfrm>
          <a:prstGeom prst="leftArrow">
            <a:avLst>
              <a:gd name="adj1" fmla="val 50000"/>
              <a:gd name="adj2" fmla="val 211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1124744"/>
            <a:ext cx="4248472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Например</a:t>
            </a:r>
            <a:r>
              <a:rPr lang="ru-RU" sz="3600" b="1" dirty="0">
                <a:solidFill>
                  <a:srgbClr val="FF0000"/>
                </a:solidFill>
              </a:rPr>
              <a:t>,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ряд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8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место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задаётся так (8;3)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G:\открытый урок 2015 урок\билет в кино 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5470" y="260648"/>
            <a:ext cx="4308989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457200" y="474027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22538" y="722313"/>
            <a:ext cx="1031875" cy="5373687"/>
            <a:chOff x="2200" y="2450"/>
            <a:chExt cx="420" cy="2520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554413" y="722313"/>
            <a:ext cx="1031875" cy="5373687"/>
            <a:chOff x="2200" y="2450"/>
            <a:chExt cx="420" cy="2520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57200" y="722313"/>
            <a:ext cx="1033463" cy="5373687"/>
            <a:chOff x="2200" y="2450"/>
            <a:chExt cx="420" cy="2520"/>
          </a:xfrm>
        </p:grpSpPr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1490663" y="722313"/>
            <a:ext cx="1031875" cy="5373687"/>
            <a:chOff x="2200" y="2450"/>
            <a:chExt cx="420" cy="2520"/>
          </a:xfrm>
        </p:grpSpPr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4587875" y="722313"/>
            <a:ext cx="1031875" cy="5373687"/>
            <a:chOff x="2200" y="2450"/>
            <a:chExt cx="420" cy="2520"/>
          </a:xfrm>
        </p:grpSpPr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5619750" y="722313"/>
            <a:ext cx="1031875" cy="5373687"/>
            <a:chOff x="2200" y="2450"/>
            <a:chExt cx="420" cy="2520"/>
          </a:xfrm>
        </p:grpSpPr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59"/>
          <p:cNvGrpSpPr>
            <a:grpSpLocks/>
          </p:cNvGrpSpPr>
          <p:nvPr/>
        </p:nvGrpSpPr>
        <p:grpSpPr bwMode="auto">
          <a:xfrm>
            <a:off x="6651625" y="722313"/>
            <a:ext cx="1033463" cy="5373687"/>
            <a:chOff x="2200" y="2450"/>
            <a:chExt cx="420" cy="2520"/>
          </a:xfrm>
        </p:grpSpPr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4" name="Rectangle 166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5" name="Rectangle 167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6" name="Rectangle 168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7" name="Rectangle 169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8" name="Rectangle 170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9" name="Rectangle 171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0" name="Rectangle 172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1" name="Rectangle 173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2" name="Rectangle 174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3" name="Rectangle 175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4" name="Rectangle 176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5" name="Rectangle 177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6" name="Rectangle 178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7" name="Rectangle 179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8" name="Rectangle 180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9" name="Rectangle 181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0" name="Rectangle 182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1" name="Rectangle 183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84"/>
          <p:cNvGrpSpPr>
            <a:grpSpLocks/>
          </p:cNvGrpSpPr>
          <p:nvPr/>
        </p:nvGrpSpPr>
        <p:grpSpPr bwMode="auto">
          <a:xfrm>
            <a:off x="7685088" y="722313"/>
            <a:ext cx="1031875" cy="5373687"/>
            <a:chOff x="2200" y="2450"/>
            <a:chExt cx="420" cy="2520"/>
          </a:xfrm>
        </p:grpSpPr>
        <p:sp>
          <p:nvSpPr>
            <p:cNvPr id="2233" name="Rectangle 185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4" name="Rectangle 186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5" name="Rectangle 187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6" name="Rectangle 188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7" name="Rectangle 189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8" name="Rectangle 190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9" name="Rectangle 191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0" name="Rectangle 192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1" name="Rectangle 193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" name="Rectangle 194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3" name="Rectangle 195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4" name="Rectangle 196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5" name="Rectangle 197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6" name="Rectangle 198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7" name="Rectangle 199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8" name="Rectangle 200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9" name="Rectangle 201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0" name="Rectangle 202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1" name="Rectangle 203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2" name="Rectangle 204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" name="Rectangle 205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" name="Rectangle 206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" name="Rectangle 207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" name="Rectangle 208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" name="Line 209"/>
          <p:cNvSpPr>
            <a:spLocks noChangeShapeType="1"/>
          </p:cNvSpPr>
          <p:nvPr/>
        </p:nvSpPr>
        <p:spPr bwMode="auto">
          <a:xfrm flipH="1" flipV="1">
            <a:off x="3563888" y="692696"/>
            <a:ext cx="17512" cy="54033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3131840" y="609600"/>
            <a:ext cx="559098" cy="58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600" b="1" i="1" dirty="0" err="1"/>
              <a:t>y</a:t>
            </a:r>
            <a:endParaRPr lang="ru-RU" sz="3600" b="1" i="1" dirty="0"/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8244408" y="4005064"/>
            <a:ext cx="478905" cy="74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600" b="1" i="1" dirty="0" err="1"/>
              <a:t>x</a:t>
            </a:r>
            <a:endParaRPr lang="ru-RU" sz="3600" b="1" i="1" dirty="0"/>
          </a:p>
        </p:txBody>
      </p:sp>
      <p:sp>
        <p:nvSpPr>
          <p:cNvPr id="2264" name="Line 216"/>
          <p:cNvSpPr>
            <a:spLocks noChangeShapeType="1"/>
          </p:cNvSpPr>
          <p:nvPr/>
        </p:nvSpPr>
        <p:spPr bwMode="auto">
          <a:xfrm>
            <a:off x="3448050" y="38576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6" name="Line 218"/>
          <p:cNvSpPr>
            <a:spLocks noChangeShapeType="1"/>
          </p:cNvSpPr>
          <p:nvPr/>
        </p:nvSpPr>
        <p:spPr bwMode="auto">
          <a:xfrm>
            <a:off x="3448050" y="56483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7" name="Line 219"/>
          <p:cNvSpPr>
            <a:spLocks noChangeShapeType="1"/>
          </p:cNvSpPr>
          <p:nvPr/>
        </p:nvSpPr>
        <p:spPr bwMode="auto">
          <a:xfrm>
            <a:off x="3448050" y="296227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3448050" y="20669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9" name="Line 221"/>
          <p:cNvSpPr>
            <a:spLocks noChangeShapeType="1"/>
          </p:cNvSpPr>
          <p:nvPr/>
        </p:nvSpPr>
        <p:spPr bwMode="auto">
          <a:xfrm>
            <a:off x="3448050" y="117157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2" name="Line 224"/>
          <p:cNvSpPr>
            <a:spLocks noChangeShapeType="1"/>
          </p:cNvSpPr>
          <p:nvPr/>
        </p:nvSpPr>
        <p:spPr bwMode="auto">
          <a:xfrm>
            <a:off x="252412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" name="Line 225"/>
          <p:cNvSpPr>
            <a:spLocks noChangeShapeType="1"/>
          </p:cNvSpPr>
          <p:nvPr/>
        </p:nvSpPr>
        <p:spPr bwMode="auto">
          <a:xfrm>
            <a:off x="149542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4" name="Line 226"/>
          <p:cNvSpPr>
            <a:spLocks noChangeShapeType="1"/>
          </p:cNvSpPr>
          <p:nvPr/>
        </p:nvSpPr>
        <p:spPr bwMode="auto">
          <a:xfrm>
            <a:off x="4067944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5" name="Line 227"/>
          <p:cNvSpPr>
            <a:spLocks noChangeShapeType="1"/>
          </p:cNvSpPr>
          <p:nvPr/>
        </p:nvSpPr>
        <p:spPr bwMode="auto">
          <a:xfrm>
            <a:off x="5619750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6" name="Line 228"/>
          <p:cNvSpPr>
            <a:spLocks noChangeShapeType="1"/>
          </p:cNvSpPr>
          <p:nvPr/>
        </p:nvSpPr>
        <p:spPr bwMode="auto">
          <a:xfrm>
            <a:off x="6648450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>
            <a:off x="768667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85" name="AutoShape 237"/>
          <p:cNvSpPr>
            <a:spLocks noChangeArrowheads="1"/>
          </p:cNvSpPr>
          <p:nvPr/>
        </p:nvSpPr>
        <p:spPr bwMode="auto">
          <a:xfrm>
            <a:off x="5580112" y="1988840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2915816" y="2852936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4</a:t>
            </a:r>
            <a:endParaRPr lang="ru-RU" b="1" dirty="0">
              <a:latin typeface="Arial" charset="0"/>
            </a:endParaRP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2915816" y="371703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2</a:t>
            </a:r>
            <a:endParaRPr lang="ru-RU" b="1" dirty="0">
              <a:latin typeface="Arial" charset="0"/>
            </a:endParaRP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2915816" y="407707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1</a:t>
            </a:r>
            <a:endParaRPr lang="ru-RU" b="1" dirty="0">
              <a:latin typeface="Arial" charset="0"/>
            </a:endParaRPr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347345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0</a:t>
            </a:r>
            <a:endParaRPr lang="ru-RU" b="1" dirty="0">
              <a:latin typeface="Arial" charset="0"/>
            </a:endParaRPr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377991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1</a:t>
            </a:r>
            <a:endParaRPr lang="ru-RU" b="1" dirty="0">
              <a:latin typeface="Arial" charset="0"/>
            </a:endParaRPr>
          </a:p>
        </p:txBody>
      </p:sp>
      <p:sp>
        <p:nvSpPr>
          <p:cNvPr id="2291" name="Text Box 243"/>
          <p:cNvSpPr txBox="1">
            <a:spLocks noChangeArrowheads="1"/>
          </p:cNvSpPr>
          <p:nvPr/>
        </p:nvSpPr>
        <p:spPr bwMode="auto">
          <a:xfrm>
            <a:off x="4355976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2</a:t>
            </a:r>
            <a:endParaRPr lang="ru-RU" b="1" dirty="0">
              <a:latin typeface="Arial" charset="0"/>
            </a:endParaRPr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486003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3</a:t>
            </a:r>
            <a:endParaRPr lang="ru-RU" b="1" dirty="0">
              <a:latin typeface="Arial" charset="0"/>
            </a:endParaRPr>
          </a:p>
        </p:txBody>
      </p:sp>
      <p:sp>
        <p:nvSpPr>
          <p:cNvPr id="2293" name="Text Box 245"/>
          <p:cNvSpPr txBox="1">
            <a:spLocks noChangeArrowheads="1"/>
          </p:cNvSpPr>
          <p:nvPr/>
        </p:nvSpPr>
        <p:spPr bwMode="auto">
          <a:xfrm>
            <a:off x="5364088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4</a:t>
            </a:r>
            <a:endParaRPr lang="ru-RU" b="1" dirty="0">
              <a:latin typeface="Arial" charset="0"/>
            </a:endParaRPr>
          </a:p>
        </p:txBody>
      </p:sp>
      <p:sp>
        <p:nvSpPr>
          <p:cNvPr id="2294" name="Text Box 246"/>
          <p:cNvSpPr txBox="1">
            <a:spLocks noChangeArrowheads="1"/>
          </p:cNvSpPr>
          <p:nvPr/>
        </p:nvSpPr>
        <p:spPr bwMode="auto">
          <a:xfrm>
            <a:off x="269979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-1</a:t>
            </a:r>
            <a:endParaRPr lang="ru-RU" b="1" dirty="0">
              <a:latin typeface="Arial" charset="0"/>
            </a:endParaRPr>
          </a:p>
        </p:txBody>
      </p:sp>
      <p:sp>
        <p:nvSpPr>
          <p:cNvPr id="2295" name="Text Box 247"/>
          <p:cNvSpPr txBox="1">
            <a:spLocks noChangeArrowheads="1"/>
          </p:cNvSpPr>
          <p:nvPr/>
        </p:nvSpPr>
        <p:spPr bwMode="auto">
          <a:xfrm>
            <a:off x="2195736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-2</a:t>
            </a:r>
            <a:endParaRPr lang="ru-RU" b="1" dirty="0">
              <a:latin typeface="Arial" charset="0"/>
            </a:endParaRPr>
          </a:p>
        </p:txBody>
      </p:sp>
      <p:sp>
        <p:nvSpPr>
          <p:cNvPr id="2296" name="Text Box 248"/>
          <p:cNvSpPr txBox="1">
            <a:spLocks noChangeArrowheads="1"/>
          </p:cNvSpPr>
          <p:nvPr/>
        </p:nvSpPr>
        <p:spPr bwMode="auto">
          <a:xfrm>
            <a:off x="2987824" y="515719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-1</a:t>
            </a:r>
            <a:endParaRPr lang="ru-RU" b="1" dirty="0">
              <a:latin typeface="Arial" charset="0"/>
            </a:endParaRPr>
          </a:p>
        </p:txBody>
      </p:sp>
      <p:sp>
        <p:nvSpPr>
          <p:cNvPr id="2298" name="Text Box 250"/>
          <p:cNvSpPr txBox="1">
            <a:spLocks noChangeArrowheads="1"/>
          </p:cNvSpPr>
          <p:nvPr/>
        </p:nvSpPr>
        <p:spPr bwMode="auto">
          <a:xfrm>
            <a:off x="3563888" y="4221088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11" name="Rectangle 263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" name="Line 226"/>
          <p:cNvSpPr>
            <a:spLocks noChangeShapeType="1"/>
          </p:cNvSpPr>
          <p:nvPr/>
        </p:nvSpPr>
        <p:spPr bwMode="auto">
          <a:xfrm>
            <a:off x="4572000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" name="Line 226"/>
          <p:cNvSpPr>
            <a:spLocks noChangeShapeType="1"/>
          </p:cNvSpPr>
          <p:nvPr/>
        </p:nvSpPr>
        <p:spPr bwMode="auto">
          <a:xfrm>
            <a:off x="5076056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" name="Line 226"/>
          <p:cNvSpPr>
            <a:spLocks noChangeShapeType="1"/>
          </p:cNvSpPr>
          <p:nvPr/>
        </p:nvSpPr>
        <p:spPr bwMode="auto">
          <a:xfrm>
            <a:off x="3059832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" name="Line 226"/>
          <p:cNvSpPr>
            <a:spLocks noChangeShapeType="1"/>
          </p:cNvSpPr>
          <p:nvPr/>
        </p:nvSpPr>
        <p:spPr bwMode="auto">
          <a:xfrm>
            <a:off x="1979712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0" name="Line 226"/>
          <p:cNvSpPr>
            <a:spLocks noChangeShapeType="1"/>
          </p:cNvSpPr>
          <p:nvPr/>
        </p:nvSpPr>
        <p:spPr bwMode="auto">
          <a:xfrm>
            <a:off x="6156176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" name="Line 226"/>
          <p:cNvSpPr>
            <a:spLocks noChangeShapeType="1"/>
          </p:cNvSpPr>
          <p:nvPr/>
        </p:nvSpPr>
        <p:spPr bwMode="auto">
          <a:xfrm>
            <a:off x="971600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" name="Line 226"/>
          <p:cNvSpPr>
            <a:spLocks noChangeShapeType="1"/>
          </p:cNvSpPr>
          <p:nvPr/>
        </p:nvSpPr>
        <p:spPr bwMode="auto">
          <a:xfrm>
            <a:off x="7164288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" name="Line 216"/>
          <p:cNvSpPr>
            <a:spLocks noChangeShapeType="1"/>
          </p:cNvSpPr>
          <p:nvPr/>
        </p:nvSpPr>
        <p:spPr bwMode="auto">
          <a:xfrm>
            <a:off x="3419872" y="4293096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" name="Line 216"/>
          <p:cNvSpPr>
            <a:spLocks noChangeShapeType="1"/>
          </p:cNvSpPr>
          <p:nvPr/>
        </p:nvSpPr>
        <p:spPr bwMode="auto">
          <a:xfrm>
            <a:off x="3419872" y="34290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" name="Line 216"/>
          <p:cNvSpPr>
            <a:spLocks noChangeShapeType="1"/>
          </p:cNvSpPr>
          <p:nvPr/>
        </p:nvSpPr>
        <p:spPr bwMode="auto">
          <a:xfrm>
            <a:off x="3419872" y="2492896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" name="Line 216"/>
          <p:cNvSpPr>
            <a:spLocks noChangeShapeType="1"/>
          </p:cNvSpPr>
          <p:nvPr/>
        </p:nvSpPr>
        <p:spPr bwMode="auto">
          <a:xfrm>
            <a:off x="3419872" y="16288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7" name="Line 216"/>
          <p:cNvSpPr>
            <a:spLocks noChangeShapeType="1"/>
          </p:cNvSpPr>
          <p:nvPr/>
        </p:nvSpPr>
        <p:spPr bwMode="auto">
          <a:xfrm>
            <a:off x="3491880" y="52292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" name="Text Box 238"/>
          <p:cNvSpPr txBox="1">
            <a:spLocks noChangeArrowheads="1"/>
          </p:cNvSpPr>
          <p:nvPr/>
        </p:nvSpPr>
        <p:spPr bwMode="auto">
          <a:xfrm>
            <a:off x="2915816" y="328498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3</a:t>
            </a:r>
            <a:endParaRPr lang="ru-RU" b="1" dirty="0">
              <a:latin typeface="Arial" charset="0"/>
            </a:endParaRPr>
          </a:p>
        </p:txBody>
      </p:sp>
      <p:sp>
        <p:nvSpPr>
          <p:cNvPr id="259" name="Text Box 238"/>
          <p:cNvSpPr txBox="1">
            <a:spLocks noChangeArrowheads="1"/>
          </p:cNvSpPr>
          <p:nvPr/>
        </p:nvSpPr>
        <p:spPr bwMode="auto">
          <a:xfrm>
            <a:off x="2915816" y="234888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5</a:t>
            </a:r>
            <a:endParaRPr lang="ru-RU" b="1" dirty="0">
              <a:latin typeface="Arial" charset="0"/>
            </a:endParaRPr>
          </a:p>
        </p:txBody>
      </p:sp>
      <p:sp>
        <p:nvSpPr>
          <p:cNvPr id="260" name="Text Box 238"/>
          <p:cNvSpPr txBox="1">
            <a:spLocks noChangeArrowheads="1"/>
          </p:cNvSpPr>
          <p:nvPr/>
        </p:nvSpPr>
        <p:spPr bwMode="auto">
          <a:xfrm>
            <a:off x="2915816" y="1916832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6</a:t>
            </a:r>
            <a:endParaRPr lang="ru-RU" b="1" dirty="0">
              <a:latin typeface="Arial" charset="0"/>
            </a:endParaRPr>
          </a:p>
        </p:txBody>
      </p:sp>
      <p:sp>
        <p:nvSpPr>
          <p:cNvPr id="271" name="WordArt 256"/>
          <p:cNvSpPr>
            <a:spLocks noChangeArrowheads="1" noChangeShapeType="1" noTextEdit="1"/>
          </p:cNvSpPr>
          <p:nvPr/>
        </p:nvSpPr>
        <p:spPr bwMode="auto">
          <a:xfrm>
            <a:off x="446088" y="120650"/>
            <a:ext cx="8229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6350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Координатная плоскость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257" grpId="0" animBg="1"/>
      <p:bldP spid="2258" grpId="0"/>
      <p:bldP spid="2259" grpId="0"/>
      <p:bldP spid="2264" grpId="0" animBg="1"/>
      <p:bldP spid="2266" grpId="0" animBg="1"/>
      <p:bldP spid="2267" grpId="0" animBg="1"/>
      <p:bldP spid="2268" grpId="0" animBg="1"/>
      <p:bldP spid="2269" grpId="0" animBg="1"/>
      <p:bldP spid="2272" grpId="0" animBg="1"/>
      <p:bldP spid="2273" grpId="0" animBg="1"/>
      <p:bldP spid="2274" grpId="0" animBg="1"/>
      <p:bldP spid="2275" grpId="0" animBg="1"/>
      <p:bldP spid="2276" grpId="0" animBg="1"/>
      <p:bldP spid="2280" grpId="0" animBg="1"/>
      <p:bldP spid="2285" grpId="0" animBg="1"/>
      <p:bldP spid="2286" grpId="0"/>
      <p:bldP spid="2287" grpId="0"/>
      <p:bldP spid="2288" grpId="0"/>
      <p:bldP spid="2289" grpId="0"/>
      <p:bldP spid="2290" grpId="0"/>
      <p:bldP spid="2291" grpId="0"/>
      <p:bldP spid="2292" grpId="0"/>
      <p:bldP spid="2293" grpId="0"/>
      <p:bldP spid="2294" grpId="0"/>
      <p:bldP spid="2295" grpId="0"/>
      <p:bldP spid="2296" grpId="0"/>
      <p:bldP spid="2298" grpId="0"/>
      <p:bldP spid="2311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0" grpId="1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/>
      <p:bldP spid="259" grpId="0"/>
      <p:bldP spid="260" grpId="0"/>
      <p:bldP spid="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457200" y="474027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22538" y="722313"/>
            <a:ext cx="1031875" cy="5373687"/>
            <a:chOff x="2200" y="2450"/>
            <a:chExt cx="420" cy="2520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554413" y="722313"/>
            <a:ext cx="1031875" cy="5373687"/>
            <a:chOff x="2200" y="2450"/>
            <a:chExt cx="420" cy="2520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57200" y="722313"/>
            <a:ext cx="1033463" cy="5373687"/>
            <a:chOff x="2200" y="2450"/>
            <a:chExt cx="420" cy="2520"/>
          </a:xfrm>
        </p:grpSpPr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1490663" y="722313"/>
            <a:ext cx="1031875" cy="5373687"/>
            <a:chOff x="2200" y="2450"/>
            <a:chExt cx="420" cy="2520"/>
          </a:xfrm>
        </p:grpSpPr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4587875" y="722313"/>
            <a:ext cx="1031875" cy="5373687"/>
            <a:chOff x="2200" y="2450"/>
            <a:chExt cx="420" cy="2520"/>
          </a:xfrm>
        </p:grpSpPr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5619750" y="722313"/>
            <a:ext cx="1031875" cy="5373687"/>
            <a:chOff x="2200" y="2450"/>
            <a:chExt cx="420" cy="2520"/>
          </a:xfrm>
        </p:grpSpPr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59"/>
          <p:cNvGrpSpPr>
            <a:grpSpLocks/>
          </p:cNvGrpSpPr>
          <p:nvPr/>
        </p:nvGrpSpPr>
        <p:grpSpPr bwMode="auto">
          <a:xfrm>
            <a:off x="6651625" y="722313"/>
            <a:ext cx="1033463" cy="5373687"/>
            <a:chOff x="2200" y="2450"/>
            <a:chExt cx="420" cy="2520"/>
          </a:xfrm>
        </p:grpSpPr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4" name="Rectangle 166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5" name="Rectangle 167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6" name="Rectangle 168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7" name="Rectangle 169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8" name="Rectangle 170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9" name="Rectangle 171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0" name="Rectangle 172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1" name="Rectangle 173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2" name="Rectangle 174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3" name="Rectangle 175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4" name="Rectangle 176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5" name="Rectangle 177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6" name="Rectangle 178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7" name="Rectangle 179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8" name="Rectangle 180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9" name="Rectangle 181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0" name="Rectangle 182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1" name="Rectangle 183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84"/>
          <p:cNvGrpSpPr>
            <a:grpSpLocks/>
          </p:cNvGrpSpPr>
          <p:nvPr/>
        </p:nvGrpSpPr>
        <p:grpSpPr bwMode="auto">
          <a:xfrm>
            <a:off x="7685088" y="722313"/>
            <a:ext cx="1031875" cy="5373687"/>
            <a:chOff x="2200" y="2450"/>
            <a:chExt cx="420" cy="2520"/>
          </a:xfrm>
        </p:grpSpPr>
        <p:sp>
          <p:nvSpPr>
            <p:cNvPr id="2233" name="Rectangle 185"/>
            <p:cNvSpPr>
              <a:spLocks noChangeArrowheads="1"/>
            </p:cNvSpPr>
            <p:nvPr/>
          </p:nvSpPr>
          <p:spPr bwMode="auto">
            <a:xfrm>
              <a:off x="220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4" name="Rectangle 186"/>
            <p:cNvSpPr>
              <a:spLocks noChangeArrowheads="1"/>
            </p:cNvSpPr>
            <p:nvPr/>
          </p:nvSpPr>
          <p:spPr bwMode="auto">
            <a:xfrm>
              <a:off x="220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5" name="Rectangle 187"/>
            <p:cNvSpPr>
              <a:spLocks noChangeArrowheads="1"/>
            </p:cNvSpPr>
            <p:nvPr/>
          </p:nvSpPr>
          <p:spPr bwMode="auto">
            <a:xfrm>
              <a:off x="220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6" name="Rectangle 188"/>
            <p:cNvSpPr>
              <a:spLocks noChangeArrowheads="1"/>
            </p:cNvSpPr>
            <p:nvPr/>
          </p:nvSpPr>
          <p:spPr bwMode="auto">
            <a:xfrm>
              <a:off x="2410" y="24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7" name="Rectangle 189"/>
            <p:cNvSpPr>
              <a:spLocks noChangeArrowheads="1"/>
            </p:cNvSpPr>
            <p:nvPr/>
          </p:nvSpPr>
          <p:spPr bwMode="auto">
            <a:xfrm>
              <a:off x="2410" y="26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8" name="Rectangle 190"/>
            <p:cNvSpPr>
              <a:spLocks noChangeArrowheads="1"/>
            </p:cNvSpPr>
            <p:nvPr/>
          </p:nvSpPr>
          <p:spPr bwMode="auto">
            <a:xfrm>
              <a:off x="2410" y="287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9" name="Rectangle 191"/>
            <p:cNvSpPr>
              <a:spLocks noChangeArrowheads="1"/>
            </p:cNvSpPr>
            <p:nvPr/>
          </p:nvSpPr>
          <p:spPr bwMode="auto">
            <a:xfrm>
              <a:off x="220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0" name="Rectangle 192"/>
            <p:cNvSpPr>
              <a:spLocks noChangeArrowheads="1"/>
            </p:cNvSpPr>
            <p:nvPr/>
          </p:nvSpPr>
          <p:spPr bwMode="auto">
            <a:xfrm>
              <a:off x="220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1" name="Rectangle 193"/>
            <p:cNvSpPr>
              <a:spLocks noChangeArrowheads="1"/>
            </p:cNvSpPr>
            <p:nvPr/>
          </p:nvSpPr>
          <p:spPr bwMode="auto">
            <a:xfrm>
              <a:off x="220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" name="Rectangle 194"/>
            <p:cNvSpPr>
              <a:spLocks noChangeArrowheads="1"/>
            </p:cNvSpPr>
            <p:nvPr/>
          </p:nvSpPr>
          <p:spPr bwMode="auto">
            <a:xfrm>
              <a:off x="220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3" name="Rectangle 195"/>
            <p:cNvSpPr>
              <a:spLocks noChangeArrowheads="1"/>
            </p:cNvSpPr>
            <p:nvPr/>
          </p:nvSpPr>
          <p:spPr bwMode="auto">
            <a:xfrm>
              <a:off x="2410" y="308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4" name="Rectangle 196"/>
            <p:cNvSpPr>
              <a:spLocks noChangeArrowheads="1"/>
            </p:cNvSpPr>
            <p:nvPr/>
          </p:nvSpPr>
          <p:spPr bwMode="auto">
            <a:xfrm>
              <a:off x="2410" y="329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5" name="Rectangle 197"/>
            <p:cNvSpPr>
              <a:spLocks noChangeArrowheads="1"/>
            </p:cNvSpPr>
            <p:nvPr/>
          </p:nvSpPr>
          <p:spPr bwMode="auto">
            <a:xfrm>
              <a:off x="2410" y="350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6" name="Rectangle 198"/>
            <p:cNvSpPr>
              <a:spLocks noChangeArrowheads="1"/>
            </p:cNvSpPr>
            <p:nvPr/>
          </p:nvSpPr>
          <p:spPr bwMode="auto">
            <a:xfrm>
              <a:off x="2410" y="371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7" name="Rectangle 199"/>
            <p:cNvSpPr>
              <a:spLocks noChangeArrowheads="1"/>
            </p:cNvSpPr>
            <p:nvPr/>
          </p:nvSpPr>
          <p:spPr bwMode="auto">
            <a:xfrm>
              <a:off x="220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8" name="Rectangle 200"/>
            <p:cNvSpPr>
              <a:spLocks noChangeArrowheads="1"/>
            </p:cNvSpPr>
            <p:nvPr/>
          </p:nvSpPr>
          <p:spPr bwMode="auto">
            <a:xfrm>
              <a:off x="220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9" name="Rectangle 201"/>
            <p:cNvSpPr>
              <a:spLocks noChangeArrowheads="1"/>
            </p:cNvSpPr>
            <p:nvPr/>
          </p:nvSpPr>
          <p:spPr bwMode="auto">
            <a:xfrm>
              <a:off x="220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0" name="Rectangle 202"/>
            <p:cNvSpPr>
              <a:spLocks noChangeArrowheads="1"/>
            </p:cNvSpPr>
            <p:nvPr/>
          </p:nvSpPr>
          <p:spPr bwMode="auto">
            <a:xfrm>
              <a:off x="220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1" name="Rectangle 203"/>
            <p:cNvSpPr>
              <a:spLocks noChangeArrowheads="1"/>
            </p:cNvSpPr>
            <p:nvPr/>
          </p:nvSpPr>
          <p:spPr bwMode="auto">
            <a:xfrm>
              <a:off x="220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2" name="Rectangle 204"/>
            <p:cNvSpPr>
              <a:spLocks noChangeArrowheads="1"/>
            </p:cNvSpPr>
            <p:nvPr/>
          </p:nvSpPr>
          <p:spPr bwMode="auto">
            <a:xfrm>
              <a:off x="2410" y="392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" name="Rectangle 205"/>
            <p:cNvSpPr>
              <a:spLocks noChangeArrowheads="1"/>
            </p:cNvSpPr>
            <p:nvPr/>
          </p:nvSpPr>
          <p:spPr bwMode="auto">
            <a:xfrm>
              <a:off x="2410" y="413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" name="Rectangle 206"/>
            <p:cNvSpPr>
              <a:spLocks noChangeArrowheads="1"/>
            </p:cNvSpPr>
            <p:nvPr/>
          </p:nvSpPr>
          <p:spPr bwMode="auto">
            <a:xfrm>
              <a:off x="2410" y="434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" name="Rectangle 207"/>
            <p:cNvSpPr>
              <a:spLocks noChangeArrowheads="1"/>
            </p:cNvSpPr>
            <p:nvPr/>
          </p:nvSpPr>
          <p:spPr bwMode="auto">
            <a:xfrm>
              <a:off x="2410" y="455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" name="Rectangle 208"/>
            <p:cNvSpPr>
              <a:spLocks noChangeArrowheads="1"/>
            </p:cNvSpPr>
            <p:nvPr/>
          </p:nvSpPr>
          <p:spPr bwMode="auto">
            <a:xfrm>
              <a:off x="2410" y="4760"/>
              <a:ext cx="210" cy="2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" name="Line 209"/>
          <p:cNvSpPr>
            <a:spLocks noChangeShapeType="1"/>
          </p:cNvSpPr>
          <p:nvPr/>
        </p:nvSpPr>
        <p:spPr bwMode="auto">
          <a:xfrm flipH="1" flipV="1">
            <a:off x="3563888" y="692696"/>
            <a:ext cx="17512" cy="54033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3131840" y="609600"/>
            <a:ext cx="559098" cy="58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600" b="1" i="1" dirty="0" err="1"/>
              <a:t>y</a:t>
            </a:r>
            <a:endParaRPr lang="ru-RU" sz="3600" b="1" i="1" dirty="0"/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8244408" y="4005064"/>
            <a:ext cx="478905" cy="74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600" b="1" i="1" dirty="0" err="1"/>
              <a:t>x</a:t>
            </a:r>
            <a:endParaRPr lang="ru-RU" sz="3600" b="1" i="1" dirty="0"/>
          </a:p>
        </p:txBody>
      </p:sp>
      <p:sp>
        <p:nvSpPr>
          <p:cNvPr id="2264" name="Line 216"/>
          <p:cNvSpPr>
            <a:spLocks noChangeShapeType="1"/>
          </p:cNvSpPr>
          <p:nvPr/>
        </p:nvSpPr>
        <p:spPr bwMode="auto">
          <a:xfrm>
            <a:off x="3448050" y="38576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6" name="Line 218"/>
          <p:cNvSpPr>
            <a:spLocks noChangeShapeType="1"/>
          </p:cNvSpPr>
          <p:nvPr/>
        </p:nvSpPr>
        <p:spPr bwMode="auto">
          <a:xfrm>
            <a:off x="3448050" y="56483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7" name="Line 219"/>
          <p:cNvSpPr>
            <a:spLocks noChangeShapeType="1"/>
          </p:cNvSpPr>
          <p:nvPr/>
        </p:nvSpPr>
        <p:spPr bwMode="auto">
          <a:xfrm>
            <a:off x="3448050" y="296227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3448050" y="206692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9" name="Line 221"/>
          <p:cNvSpPr>
            <a:spLocks noChangeShapeType="1"/>
          </p:cNvSpPr>
          <p:nvPr/>
        </p:nvSpPr>
        <p:spPr bwMode="auto">
          <a:xfrm>
            <a:off x="3448050" y="1171575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2" name="Line 224"/>
          <p:cNvSpPr>
            <a:spLocks noChangeShapeType="1"/>
          </p:cNvSpPr>
          <p:nvPr/>
        </p:nvSpPr>
        <p:spPr bwMode="auto">
          <a:xfrm>
            <a:off x="252412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" name="Line 225"/>
          <p:cNvSpPr>
            <a:spLocks noChangeShapeType="1"/>
          </p:cNvSpPr>
          <p:nvPr/>
        </p:nvSpPr>
        <p:spPr bwMode="auto">
          <a:xfrm>
            <a:off x="149542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4" name="Line 226"/>
          <p:cNvSpPr>
            <a:spLocks noChangeShapeType="1"/>
          </p:cNvSpPr>
          <p:nvPr/>
        </p:nvSpPr>
        <p:spPr bwMode="auto">
          <a:xfrm>
            <a:off x="4067944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5" name="Line 227"/>
          <p:cNvSpPr>
            <a:spLocks noChangeShapeType="1"/>
          </p:cNvSpPr>
          <p:nvPr/>
        </p:nvSpPr>
        <p:spPr bwMode="auto">
          <a:xfrm>
            <a:off x="5619750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6" name="Line 228"/>
          <p:cNvSpPr>
            <a:spLocks noChangeShapeType="1"/>
          </p:cNvSpPr>
          <p:nvPr/>
        </p:nvSpPr>
        <p:spPr bwMode="auto">
          <a:xfrm>
            <a:off x="6648450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>
            <a:off x="7686675" y="46291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85" name="AutoShape 237"/>
          <p:cNvSpPr>
            <a:spLocks noChangeArrowheads="1"/>
          </p:cNvSpPr>
          <p:nvPr/>
        </p:nvSpPr>
        <p:spPr bwMode="auto">
          <a:xfrm>
            <a:off x="5580112" y="1988840"/>
            <a:ext cx="144016" cy="14818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2915816" y="2852936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4</a:t>
            </a:r>
            <a:endParaRPr lang="ru-RU" b="1" dirty="0">
              <a:latin typeface="Arial" charset="0"/>
            </a:endParaRP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2915816" y="371703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2</a:t>
            </a:r>
            <a:endParaRPr lang="ru-RU" b="1" dirty="0">
              <a:latin typeface="Arial" charset="0"/>
            </a:endParaRP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2915816" y="407707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1</a:t>
            </a:r>
            <a:endParaRPr lang="ru-RU" b="1" dirty="0">
              <a:latin typeface="Arial" charset="0"/>
            </a:endParaRPr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347345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0</a:t>
            </a:r>
            <a:endParaRPr lang="ru-RU" b="1" dirty="0">
              <a:latin typeface="Arial" charset="0"/>
            </a:endParaRPr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377991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1</a:t>
            </a:r>
            <a:endParaRPr lang="ru-RU" b="1" dirty="0">
              <a:latin typeface="Arial" charset="0"/>
            </a:endParaRPr>
          </a:p>
        </p:txBody>
      </p:sp>
      <p:sp>
        <p:nvSpPr>
          <p:cNvPr id="2291" name="Text Box 243"/>
          <p:cNvSpPr txBox="1">
            <a:spLocks noChangeArrowheads="1"/>
          </p:cNvSpPr>
          <p:nvPr/>
        </p:nvSpPr>
        <p:spPr bwMode="auto">
          <a:xfrm>
            <a:off x="4355976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2</a:t>
            </a:r>
            <a:endParaRPr lang="ru-RU" b="1" dirty="0">
              <a:latin typeface="Arial" charset="0"/>
            </a:endParaRPr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486003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3</a:t>
            </a:r>
            <a:endParaRPr lang="ru-RU" b="1" dirty="0">
              <a:latin typeface="Arial" charset="0"/>
            </a:endParaRPr>
          </a:p>
        </p:txBody>
      </p:sp>
      <p:sp>
        <p:nvSpPr>
          <p:cNvPr id="2293" name="Text Box 245"/>
          <p:cNvSpPr txBox="1">
            <a:spLocks noChangeArrowheads="1"/>
          </p:cNvSpPr>
          <p:nvPr/>
        </p:nvSpPr>
        <p:spPr bwMode="auto">
          <a:xfrm>
            <a:off x="5364088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4</a:t>
            </a:r>
            <a:endParaRPr lang="ru-RU" b="1" dirty="0">
              <a:latin typeface="Arial" charset="0"/>
            </a:endParaRPr>
          </a:p>
        </p:txBody>
      </p:sp>
      <p:sp>
        <p:nvSpPr>
          <p:cNvPr id="2294" name="Text Box 246"/>
          <p:cNvSpPr txBox="1">
            <a:spLocks noChangeArrowheads="1"/>
          </p:cNvSpPr>
          <p:nvPr/>
        </p:nvSpPr>
        <p:spPr bwMode="auto">
          <a:xfrm>
            <a:off x="2699792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-1</a:t>
            </a:r>
            <a:endParaRPr lang="ru-RU" b="1" dirty="0">
              <a:latin typeface="Arial" charset="0"/>
            </a:endParaRPr>
          </a:p>
        </p:txBody>
      </p:sp>
      <p:sp>
        <p:nvSpPr>
          <p:cNvPr id="2295" name="Text Box 247"/>
          <p:cNvSpPr txBox="1">
            <a:spLocks noChangeArrowheads="1"/>
          </p:cNvSpPr>
          <p:nvPr/>
        </p:nvSpPr>
        <p:spPr bwMode="auto">
          <a:xfrm>
            <a:off x="2195736" y="4869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-2</a:t>
            </a:r>
            <a:endParaRPr lang="ru-RU" b="1" dirty="0">
              <a:latin typeface="Arial" charset="0"/>
            </a:endParaRPr>
          </a:p>
        </p:txBody>
      </p:sp>
      <p:sp>
        <p:nvSpPr>
          <p:cNvPr id="2296" name="Text Box 248"/>
          <p:cNvSpPr txBox="1">
            <a:spLocks noChangeArrowheads="1"/>
          </p:cNvSpPr>
          <p:nvPr/>
        </p:nvSpPr>
        <p:spPr bwMode="auto">
          <a:xfrm>
            <a:off x="2987824" y="515719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-1</a:t>
            </a:r>
            <a:endParaRPr lang="ru-RU" b="1" dirty="0">
              <a:latin typeface="Arial" charset="0"/>
            </a:endParaRPr>
          </a:p>
        </p:txBody>
      </p:sp>
      <p:sp>
        <p:nvSpPr>
          <p:cNvPr id="2298" name="Text Box 250"/>
          <p:cNvSpPr txBox="1">
            <a:spLocks noChangeArrowheads="1"/>
          </p:cNvSpPr>
          <p:nvPr/>
        </p:nvSpPr>
        <p:spPr bwMode="auto">
          <a:xfrm>
            <a:off x="3563888" y="4221088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11" name="Rectangle 263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" name="Line 226"/>
          <p:cNvSpPr>
            <a:spLocks noChangeShapeType="1"/>
          </p:cNvSpPr>
          <p:nvPr/>
        </p:nvSpPr>
        <p:spPr bwMode="auto">
          <a:xfrm>
            <a:off x="4572000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" name="Line 226"/>
          <p:cNvSpPr>
            <a:spLocks noChangeShapeType="1"/>
          </p:cNvSpPr>
          <p:nvPr/>
        </p:nvSpPr>
        <p:spPr bwMode="auto">
          <a:xfrm>
            <a:off x="5076056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" name="Line 226"/>
          <p:cNvSpPr>
            <a:spLocks noChangeShapeType="1"/>
          </p:cNvSpPr>
          <p:nvPr/>
        </p:nvSpPr>
        <p:spPr bwMode="auto">
          <a:xfrm>
            <a:off x="3059832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9" name="Line 226"/>
          <p:cNvSpPr>
            <a:spLocks noChangeShapeType="1"/>
          </p:cNvSpPr>
          <p:nvPr/>
        </p:nvSpPr>
        <p:spPr bwMode="auto">
          <a:xfrm>
            <a:off x="1979712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0" name="Line 226"/>
          <p:cNvSpPr>
            <a:spLocks noChangeShapeType="1"/>
          </p:cNvSpPr>
          <p:nvPr/>
        </p:nvSpPr>
        <p:spPr bwMode="auto">
          <a:xfrm>
            <a:off x="6156176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1" name="Line 226"/>
          <p:cNvSpPr>
            <a:spLocks noChangeShapeType="1"/>
          </p:cNvSpPr>
          <p:nvPr/>
        </p:nvSpPr>
        <p:spPr bwMode="auto">
          <a:xfrm>
            <a:off x="971600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" name="Line 226"/>
          <p:cNvSpPr>
            <a:spLocks noChangeShapeType="1"/>
          </p:cNvSpPr>
          <p:nvPr/>
        </p:nvSpPr>
        <p:spPr bwMode="auto">
          <a:xfrm>
            <a:off x="7164288" y="465313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" name="Line 216"/>
          <p:cNvSpPr>
            <a:spLocks noChangeShapeType="1"/>
          </p:cNvSpPr>
          <p:nvPr/>
        </p:nvSpPr>
        <p:spPr bwMode="auto">
          <a:xfrm>
            <a:off x="3419872" y="4293096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" name="Line 216"/>
          <p:cNvSpPr>
            <a:spLocks noChangeShapeType="1"/>
          </p:cNvSpPr>
          <p:nvPr/>
        </p:nvSpPr>
        <p:spPr bwMode="auto">
          <a:xfrm>
            <a:off x="3419872" y="34290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" name="Line 216"/>
          <p:cNvSpPr>
            <a:spLocks noChangeShapeType="1"/>
          </p:cNvSpPr>
          <p:nvPr/>
        </p:nvSpPr>
        <p:spPr bwMode="auto">
          <a:xfrm>
            <a:off x="3419872" y="2492896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" name="Line 216"/>
          <p:cNvSpPr>
            <a:spLocks noChangeShapeType="1"/>
          </p:cNvSpPr>
          <p:nvPr/>
        </p:nvSpPr>
        <p:spPr bwMode="auto">
          <a:xfrm>
            <a:off x="3419872" y="16288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7" name="Line 216"/>
          <p:cNvSpPr>
            <a:spLocks noChangeShapeType="1"/>
          </p:cNvSpPr>
          <p:nvPr/>
        </p:nvSpPr>
        <p:spPr bwMode="auto">
          <a:xfrm>
            <a:off x="3491880" y="522920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" name="Text Box 238"/>
          <p:cNvSpPr txBox="1">
            <a:spLocks noChangeArrowheads="1"/>
          </p:cNvSpPr>
          <p:nvPr/>
        </p:nvSpPr>
        <p:spPr bwMode="auto">
          <a:xfrm>
            <a:off x="2915816" y="328498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3</a:t>
            </a:r>
            <a:endParaRPr lang="ru-RU" b="1" dirty="0">
              <a:latin typeface="Arial" charset="0"/>
            </a:endParaRPr>
          </a:p>
        </p:txBody>
      </p:sp>
      <p:sp>
        <p:nvSpPr>
          <p:cNvPr id="259" name="Text Box 238"/>
          <p:cNvSpPr txBox="1">
            <a:spLocks noChangeArrowheads="1"/>
          </p:cNvSpPr>
          <p:nvPr/>
        </p:nvSpPr>
        <p:spPr bwMode="auto">
          <a:xfrm>
            <a:off x="2915816" y="234888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5</a:t>
            </a:r>
            <a:endParaRPr lang="ru-RU" b="1" dirty="0">
              <a:latin typeface="Arial" charset="0"/>
            </a:endParaRPr>
          </a:p>
        </p:txBody>
      </p:sp>
      <p:sp>
        <p:nvSpPr>
          <p:cNvPr id="260" name="Text Box 238"/>
          <p:cNvSpPr txBox="1">
            <a:spLocks noChangeArrowheads="1"/>
          </p:cNvSpPr>
          <p:nvPr/>
        </p:nvSpPr>
        <p:spPr bwMode="auto">
          <a:xfrm>
            <a:off x="2915816" y="1916832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6</a:t>
            </a:r>
            <a:endParaRPr lang="ru-RU" b="1" dirty="0">
              <a:latin typeface="Arial" charset="0"/>
            </a:endParaRPr>
          </a:p>
        </p:txBody>
      </p:sp>
      <p:sp>
        <p:nvSpPr>
          <p:cNvPr id="269" name="AutoShape 251"/>
          <p:cNvSpPr>
            <a:spLocks noChangeArrowheads="1"/>
          </p:cNvSpPr>
          <p:nvPr/>
        </p:nvSpPr>
        <p:spPr bwMode="auto">
          <a:xfrm>
            <a:off x="0" y="1628800"/>
            <a:ext cx="487362" cy="4008715"/>
          </a:xfrm>
          <a:prstGeom prst="roundRect">
            <a:avLst>
              <a:gd name="adj" fmla="val 16667"/>
            </a:avLst>
          </a:prstGeom>
          <a:solidFill>
            <a:srgbClr val="FDE4CF"/>
          </a:solidFill>
          <a:ln w="952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СИСТЕМА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70" name="AutoShape 252"/>
          <p:cNvSpPr>
            <a:spLocks noChangeArrowheads="1"/>
          </p:cNvSpPr>
          <p:nvPr/>
        </p:nvSpPr>
        <p:spPr bwMode="auto">
          <a:xfrm>
            <a:off x="8670925" y="1812924"/>
            <a:ext cx="487363" cy="4008715"/>
          </a:xfrm>
          <a:prstGeom prst="roundRect">
            <a:avLst>
              <a:gd name="adj" fmla="val 16667"/>
            </a:avLst>
          </a:prstGeom>
          <a:solidFill>
            <a:srgbClr val="FDE4CF"/>
          </a:solidFill>
          <a:ln w="952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КООРДИНА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1" name="WordArt 256"/>
          <p:cNvSpPr>
            <a:spLocks noChangeArrowheads="1" noChangeShapeType="1" noTextEdit="1"/>
          </p:cNvSpPr>
          <p:nvPr/>
        </p:nvSpPr>
        <p:spPr bwMode="auto">
          <a:xfrm>
            <a:off x="446088" y="120650"/>
            <a:ext cx="8229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6350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Координатная плоскость</a:t>
            </a:r>
          </a:p>
        </p:txBody>
      </p:sp>
      <p:sp>
        <p:nvSpPr>
          <p:cNvPr id="273" name="Text Box 144"/>
          <p:cNvSpPr txBox="1">
            <a:spLocks noChangeArrowheads="1"/>
          </p:cNvSpPr>
          <p:nvPr/>
        </p:nvSpPr>
        <p:spPr bwMode="auto">
          <a:xfrm>
            <a:off x="8244408" y="4653136"/>
            <a:ext cx="504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74" name="Text Box 144"/>
          <p:cNvSpPr txBox="1">
            <a:spLocks noChangeArrowheads="1"/>
          </p:cNvSpPr>
          <p:nvPr/>
        </p:nvSpPr>
        <p:spPr bwMode="auto">
          <a:xfrm>
            <a:off x="3635896" y="548680"/>
            <a:ext cx="504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75" name="Text Box 144"/>
          <p:cNvSpPr txBox="1">
            <a:spLocks noChangeArrowheads="1"/>
          </p:cNvSpPr>
          <p:nvPr/>
        </p:nvSpPr>
        <p:spPr bwMode="auto">
          <a:xfrm>
            <a:off x="467544" y="4581128"/>
            <a:ext cx="504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76" name="Text Box 144"/>
          <p:cNvSpPr txBox="1">
            <a:spLocks noChangeArrowheads="1"/>
          </p:cNvSpPr>
          <p:nvPr/>
        </p:nvSpPr>
        <p:spPr bwMode="auto">
          <a:xfrm>
            <a:off x="3563888" y="5373216"/>
            <a:ext cx="504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77" name="Oval 42"/>
          <p:cNvSpPr>
            <a:spLocks noChangeArrowheads="1"/>
          </p:cNvSpPr>
          <p:nvPr/>
        </p:nvSpPr>
        <p:spPr bwMode="auto">
          <a:xfrm>
            <a:off x="7524328" y="908720"/>
            <a:ext cx="569346" cy="1318532"/>
          </a:xfrm>
          <a:prstGeom prst="ellipse">
            <a:avLst/>
          </a:prstGeom>
          <a:noFill/>
          <a:ln w="9525" algn="ctr"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78" name="Oval 43"/>
          <p:cNvSpPr>
            <a:spLocks noChangeArrowheads="1"/>
          </p:cNvSpPr>
          <p:nvPr/>
        </p:nvSpPr>
        <p:spPr bwMode="auto">
          <a:xfrm>
            <a:off x="1403648" y="1052736"/>
            <a:ext cx="739998" cy="1291803"/>
          </a:xfrm>
          <a:prstGeom prst="ellipse">
            <a:avLst/>
          </a:prstGeom>
          <a:noFill/>
          <a:ln w="9525" algn="ctr"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</p:txBody>
      </p:sp>
      <p:sp>
        <p:nvSpPr>
          <p:cNvPr id="279" name="Oval 44"/>
          <p:cNvSpPr>
            <a:spLocks noChangeArrowheads="1"/>
          </p:cNvSpPr>
          <p:nvPr/>
        </p:nvSpPr>
        <p:spPr bwMode="auto">
          <a:xfrm>
            <a:off x="1043608" y="5229200"/>
            <a:ext cx="780256" cy="1484784"/>
          </a:xfrm>
          <a:prstGeom prst="ellipse">
            <a:avLst/>
          </a:prstGeom>
          <a:noFill/>
          <a:ln w="9525" algn="ctr"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</a:p>
        </p:txBody>
      </p:sp>
      <p:sp>
        <p:nvSpPr>
          <p:cNvPr id="280" name="Oval 45"/>
          <p:cNvSpPr>
            <a:spLocks noChangeArrowheads="1"/>
          </p:cNvSpPr>
          <p:nvPr/>
        </p:nvSpPr>
        <p:spPr bwMode="auto">
          <a:xfrm>
            <a:off x="7452320" y="5445224"/>
            <a:ext cx="501179" cy="1196752"/>
          </a:xfrm>
          <a:prstGeom prst="ellipse">
            <a:avLst/>
          </a:prstGeom>
          <a:noFill/>
          <a:ln w="9525" algn="ctr"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</a:p>
        </p:txBody>
      </p:sp>
      <p:sp>
        <p:nvSpPr>
          <p:cNvPr id="282" name="Text Box 249"/>
          <p:cNvSpPr txBox="1">
            <a:spLocks noChangeArrowheads="1"/>
          </p:cNvSpPr>
          <p:nvPr/>
        </p:nvSpPr>
        <p:spPr bwMode="auto">
          <a:xfrm>
            <a:off x="5724128" y="1556792"/>
            <a:ext cx="1817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A </a:t>
            </a:r>
            <a:r>
              <a:rPr lang="en-US" sz="3600" b="1" dirty="0" smtClean="0"/>
              <a:t>(4;6)</a:t>
            </a:r>
            <a:endParaRPr lang="ru-RU" sz="3600" b="1" dirty="0"/>
          </a:p>
        </p:txBody>
      </p:sp>
      <p:sp>
        <p:nvSpPr>
          <p:cNvPr id="283" name="Line 235"/>
          <p:cNvSpPr>
            <a:spLocks noChangeShapeType="1"/>
          </p:cNvSpPr>
          <p:nvPr/>
        </p:nvSpPr>
        <p:spPr bwMode="auto">
          <a:xfrm>
            <a:off x="3635896" y="4725144"/>
            <a:ext cx="199670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4" name="Line 236"/>
          <p:cNvSpPr>
            <a:spLocks noChangeShapeType="1"/>
          </p:cNvSpPr>
          <p:nvPr/>
        </p:nvSpPr>
        <p:spPr bwMode="auto">
          <a:xfrm flipH="1" flipV="1">
            <a:off x="5626100" y="2060848"/>
            <a:ext cx="26020" cy="25922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" name="Line 235"/>
          <p:cNvSpPr>
            <a:spLocks noChangeShapeType="1"/>
          </p:cNvSpPr>
          <p:nvPr/>
        </p:nvSpPr>
        <p:spPr bwMode="auto">
          <a:xfrm>
            <a:off x="3563888" y="4725144"/>
            <a:ext cx="316835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" name="Line 236"/>
          <p:cNvSpPr>
            <a:spLocks noChangeShapeType="1"/>
          </p:cNvSpPr>
          <p:nvPr/>
        </p:nvSpPr>
        <p:spPr bwMode="auto">
          <a:xfrm flipV="1">
            <a:off x="6660232" y="2996952"/>
            <a:ext cx="0" cy="1702296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" name="Text Box 249"/>
          <p:cNvSpPr txBox="1">
            <a:spLocks noChangeArrowheads="1"/>
          </p:cNvSpPr>
          <p:nvPr/>
        </p:nvSpPr>
        <p:spPr bwMode="auto">
          <a:xfrm>
            <a:off x="6372200" y="2348880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М</a:t>
            </a:r>
            <a:r>
              <a:rPr lang="en-US" sz="3600" b="1" dirty="0" smtClean="0"/>
              <a:t> (</a:t>
            </a:r>
            <a:r>
              <a:rPr lang="ru-RU" sz="3600" b="1" dirty="0" smtClean="0"/>
              <a:t>6</a:t>
            </a:r>
            <a:r>
              <a:rPr lang="en-US" sz="3600" b="1" dirty="0" smtClean="0"/>
              <a:t>;</a:t>
            </a:r>
            <a:r>
              <a:rPr lang="ru-RU" sz="3600" b="1" dirty="0" smtClean="0"/>
              <a:t>4)</a:t>
            </a:r>
            <a:endParaRPr lang="ru-RU" sz="3600" b="1" dirty="0"/>
          </a:p>
        </p:txBody>
      </p:sp>
      <p:sp>
        <p:nvSpPr>
          <p:cNvPr id="288" name="Text Box 258"/>
          <p:cNvSpPr txBox="1">
            <a:spLocks noChangeArrowheads="1"/>
          </p:cNvSpPr>
          <p:nvPr/>
        </p:nvSpPr>
        <p:spPr bwMode="auto">
          <a:xfrm>
            <a:off x="4067944" y="6165304"/>
            <a:ext cx="1447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600" b="1" i="1" dirty="0" smtClean="0"/>
              <a:t>A</a:t>
            </a:r>
            <a:r>
              <a:rPr lang="ru-RU" sz="3600" b="1" dirty="0" smtClean="0"/>
              <a:t>(4; 6)</a:t>
            </a:r>
            <a:endParaRPr lang="ru-RU" sz="3600" b="1" dirty="0"/>
          </a:p>
        </p:txBody>
      </p:sp>
      <p:sp>
        <p:nvSpPr>
          <p:cNvPr id="289" name="WordArt 259"/>
          <p:cNvSpPr>
            <a:spLocks noChangeArrowheads="1" noChangeShapeType="1" noTextEdit="1"/>
          </p:cNvSpPr>
          <p:nvPr/>
        </p:nvSpPr>
        <p:spPr bwMode="auto">
          <a:xfrm>
            <a:off x="2915816" y="5949280"/>
            <a:ext cx="1847850" cy="4667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7458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>
                        <a:gamma/>
                        <a:shade val="46275"/>
                        <a:invGamma/>
                      </a:srgbClr>
                    </a:gs>
                    <a:gs pos="5000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Абсцисса</a:t>
            </a:r>
          </a:p>
        </p:txBody>
      </p:sp>
      <p:sp>
        <p:nvSpPr>
          <p:cNvPr id="290" name="WordArt 260"/>
          <p:cNvSpPr>
            <a:spLocks noChangeArrowheads="1" noChangeShapeType="1" noTextEdit="1"/>
          </p:cNvSpPr>
          <p:nvPr/>
        </p:nvSpPr>
        <p:spPr bwMode="auto">
          <a:xfrm>
            <a:off x="5040313" y="5976938"/>
            <a:ext cx="1885950" cy="381000"/>
          </a:xfrm>
          <a:prstGeom prst="rect">
            <a:avLst/>
          </a:prstGeom>
          <a:noFill/>
        </p:spPr>
        <p:txBody>
          <a:bodyPr wrap="none" fromWordArt="1">
            <a:prstTxWarp prst="textDeflateBottom">
              <a:avLst>
                <a:gd name="adj" fmla="val 7647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0000FF"/>
                    </a:gs>
                    <a:gs pos="100000">
                      <a:srgbClr val="70707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Ордината</a:t>
            </a:r>
          </a:p>
        </p:txBody>
      </p:sp>
      <p:sp>
        <p:nvSpPr>
          <p:cNvPr id="291" name="Text Box 255"/>
          <p:cNvSpPr txBox="1">
            <a:spLocks noChangeArrowheads="1"/>
          </p:cNvSpPr>
          <p:nvPr/>
        </p:nvSpPr>
        <p:spPr bwMode="auto">
          <a:xfrm>
            <a:off x="3995936" y="948690"/>
            <a:ext cx="503560" cy="5909310"/>
          </a:xfrm>
          <a:prstGeom prst="rect">
            <a:avLst/>
          </a:prstGeom>
          <a:solidFill>
            <a:srgbClr val="FEF1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0070C0"/>
                </a:solidFill>
              </a:rPr>
              <a:t>Ось</a:t>
            </a:r>
          </a:p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0070C0"/>
                </a:solidFill>
              </a:rPr>
              <a:t>ординат</a:t>
            </a:r>
          </a:p>
        </p:txBody>
      </p:sp>
      <p:sp>
        <p:nvSpPr>
          <p:cNvPr id="292" name="Text Box 254"/>
          <p:cNvSpPr txBox="1">
            <a:spLocks noChangeArrowheads="1"/>
          </p:cNvSpPr>
          <p:nvPr/>
        </p:nvSpPr>
        <p:spPr bwMode="auto">
          <a:xfrm>
            <a:off x="4499992" y="4005064"/>
            <a:ext cx="3653408" cy="584775"/>
          </a:xfrm>
          <a:prstGeom prst="rect">
            <a:avLst/>
          </a:prstGeom>
          <a:solidFill>
            <a:srgbClr val="FDE4C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6600"/>
                </a:solidFill>
              </a:rPr>
              <a:t>О с </a:t>
            </a:r>
            <a:r>
              <a:rPr lang="ru-RU" sz="3200" b="1" i="1" dirty="0" err="1">
                <a:solidFill>
                  <a:srgbClr val="FF6600"/>
                </a:solidFill>
              </a:rPr>
              <a:t>ь</a:t>
            </a:r>
            <a:r>
              <a:rPr lang="ru-RU" sz="3200" b="1" i="1" dirty="0">
                <a:solidFill>
                  <a:srgbClr val="FF6600"/>
                </a:solidFill>
              </a:rPr>
              <a:t>   а </a:t>
            </a:r>
            <a:r>
              <a:rPr lang="ru-RU" sz="3200" b="1" i="1" dirty="0" smtClean="0">
                <a:solidFill>
                  <a:srgbClr val="FF6600"/>
                </a:solidFill>
              </a:rPr>
              <a:t>б </a:t>
            </a:r>
            <a:r>
              <a:rPr lang="en-US" sz="3200" b="1" i="1" dirty="0" smtClean="0">
                <a:solidFill>
                  <a:srgbClr val="FF6600"/>
                </a:solidFill>
              </a:rPr>
              <a:t>c</a:t>
            </a:r>
            <a:r>
              <a:rPr lang="ru-RU" sz="3200" b="1" i="1" dirty="0" smtClean="0">
                <a:solidFill>
                  <a:srgbClr val="FF6600"/>
                </a:solidFill>
              </a:rPr>
              <a:t> </a:t>
            </a:r>
            <a:r>
              <a:rPr lang="ru-RU" sz="3200" b="1" i="1" dirty="0" err="1">
                <a:solidFill>
                  <a:srgbClr val="FF6600"/>
                </a:solidFill>
              </a:rPr>
              <a:t>ц</a:t>
            </a:r>
            <a:r>
              <a:rPr lang="ru-RU" sz="3200" b="1" i="1" dirty="0">
                <a:solidFill>
                  <a:srgbClr val="FF6600"/>
                </a:solidFill>
              </a:rPr>
              <a:t> и с </a:t>
            </a:r>
            <a:r>
              <a:rPr lang="ru-RU" sz="3200" b="1" i="1" dirty="0" err="1">
                <a:solidFill>
                  <a:srgbClr val="FF6600"/>
                </a:solidFill>
              </a:rPr>
              <a:t>с</a:t>
            </a:r>
            <a:endParaRPr lang="ru-RU" sz="32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animBg="1" autoUpdateAnimBg="0"/>
      <p:bldP spid="269" grpId="1" animBg="1"/>
      <p:bldP spid="270" grpId="0" animBg="1" autoUpdateAnimBg="0"/>
      <p:bldP spid="270" grpId="1" animBg="1"/>
      <p:bldP spid="273" grpId="0"/>
      <p:bldP spid="274" grpId="0"/>
      <p:bldP spid="275" grpId="0"/>
      <p:bldP spid="276" grpId="0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2" grpId="0"/>
      <p:bldP spid="283" grpId="0" animBg="1"/>
      <p:bldP spid="284" grpId="0" animBg="1"/>
      <p:bldP spid="285" grpId="0" animBg="1"/>
      <p:bldP spid="286" grpId="0" animBg="1"/>
      <p:bldP spid="287" grpId="0"/>
      <p:bldP spid="288" grpId="0"/>
      <p:bldP spid="288" grpId="1"/>
      <p:bldP spid="289" grpId="0"/>
      <p:bldP spid="289" grpId="1"/>
      <p:bldP spid="290" grpId="0"/>
      <p:bldP spid="290" grpId="1"/>
      <p:bldP spid="291" grpId="0" animBg="1" autoUpdateAnimBg="0"/>
      <p:bldP spid="291" grpId="1" animBg="1"/>
      <p:bldP spid="292" grpId="0" animBg="1" autoUpdateAnimBg="0"/>
      <p:bldP spid="29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390</Words>
  <Application>Microsoft Office PowerPoint</Application>
  <PresentationFormat>Экран (4:3)</PresentationFormat>
  <Paragraphs>155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Вычисли устно.</vt:lpstr>
      <vt:lpstr>Слайд 3</vt:lpstr>
      <vt:lpstr>Координаты в жизни</vt:lpstr>
      <vt:lpstr>Слайд 5</vt:lpstr>
      <vt:lpstr>Шахматы</vt:lpstr>
      <vt:lpstr>Слайд 7</vt:lpstr>
      <vt:lpstr>Слайд 8</vt:lpstr>
      <vt:lpstr>Слайд 9</vt:lpstr>
      <vt:lpstr>Слайд 10</vt:lpstr>
      <vt:lpstr>Выполнить упражнение</vt:lpstr>
      <vt:lpstr>Слайд 12</vt:lpstr>
      <vt:lpstr>Слайд 13</vt:lpstr>
      <vt:lpstr>Постройте точки и последовательно соедините их: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Комарова Н.А.</dc:creator>
  <cp:keywords>Открытый урок</cp:keywords>
  <cp:lastModifiedBy>Дмитрий</cp:lastModifiedBy>
  <cp:revision>158</cp:revision>
  <dcterms:created xsi:type="dcterms:W3CDTF">2014-04-22T10:20:47Z</dcterms:created>
  <dcterms:modified xsi:type="dcterms:W3CDTF">2007-01-01T08:09:05Z</dcterms:modified>
</cp:coreProperties>
</file>